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274" r:id="rId2"/>
    <p:sldId id="276" r:id="rId3"/>
    <p:sldId id="530" r:id="rId4"/>
    <p:sldId id="573" r:id="rId5"/>
    <p:sldId id="531" r:id="rId6"/>
    <p:sldId id="532" r:id="rId7"/>
    <p:sldId id="533" r:id="rId8"/>
    <p:sldId id="534" r:id="rId9"/>
    <p:sldId id="544" r:id="rId10"/>
    <p:sldId id="538" r:id="rId11"/>
    <p:sldId id="539" r:id="rId12"/>
    <p:sldId id="540" r:id="rId13"/>
    <p:sldId id="574" r:id="rId14"/>
    <p:sldId id="541" r:id="rId15"/>
    <p:sldId id="579" r:id="rId16"/>
    <p:sldId id="535" r:id="rId17"/>
    <p:sldId id="580" r:id="rId18"/>
    <p:sldId id="536" r:id="rId19"/>
    <p:sldId id="537" r:id="rId20"/>
    <p:sldId id="581" r:id="rId21"/>
    <p:sldId id="542" r:id="rId22"/>
    <p:sldId id="543" r:id="rId23"/>
    <p:sldId id="546" r:id="rId24"/>
    <p:sldId id="545" r:id="rId25"/>
    <p:sldId id="547" r:id="rId26"/>
    <p:sldId id="548" r:id="rId27"/>
    <p:sldId id="549" r:id="rId28"/>
    <p:sldId id="550" r:id="rId29"/>
    <p:sldId id="551" r:id="rId30"/>
    <p:sldId id="568" r:id="rId31"/>
    <p:sldId id="569" r:id="rId32"/>
    <p:sldId id="570" r:id="rId33"/>
    <p:sldId id="572" r:id="rId34"/>
    <p:sldId id="582" r:id="rId35"/>
    <p:sldId id="553" r:id="rId36"/>
    <p:sldId id="552" r:id="rId37"/>
    <p:sldId id="555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5" r:id="rId46"/>
    <p:sldId id="567" r:id="rId47"/>
    <p:sldId id="583" r:id="rId48"/>
    <p:sldId id="528" r:id="rId49"/>
    <p:sldId id="492" r:id="rId50"/>
    <p:sldId id="493" r:id="rId51"/>
    <p:sldId id="529" r:id="rId52"/>
    <p:sldId id="40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Real-Time Apps" id="{C5F60EB5-F07C-4739-9373-B626B729F637}">
          <p14:sldIdLst>
            <p14:sldId id="573"/>
            <p14:sldId id="531"/>
            <p14:sldId id="532"/>
            <p14:sldId id="533"/>
            <p14:sldId id="534"/>
          </p14:sldIdLst>
        </p14:section>
        <p14:section name="Web Communication Fundamentals" id="{23192CF1-C910-4879-BAD0-6C38438F79A6}">
          <p14:sldIdLst>
            <p14:sldId id="544"/>
            <p14:sldId id="538"/>
            <p14:sldId id="539"/>
            <p14:sldId id="540"/>
            <p14:sldId id="574"/>
            <p14:sldId id="541"/>
            <p14:sldId id="579"/>
            <p14:sldId id="535"/>
            <p14:sldId id="580"/>
            <p14:sldId id="536"/>
            <p14:sldId id="537"/>
            <p14:sldId id="581"/>
            <p14:sldId id="542"/>
            <p14:sldId id="543"/>
          </p14:sldIdLst>
        </p14:section>
        <p14:section name="SignalR" id="{E6804400-0DB3-4A89-94BC-7D65C8ACB872}">
          <p14:sldIdLst>
            <p14:sldId id="546"/>
            <p14:sldId id="545"/>
            <p14:sldId id="547"/>
            <p14:sldId id="548"/>
            <p14:sldId id="549"/>
            <p14:sldId id="550"/>
            <p14:sldId id="551"/>
            <p14:sldId id="568"/>
            <p14:sldId id="569"/>
            <p14:sldId id="570"/>
            <p14:sldId id="572"/>
            <p14:sldId id="582"/>
          </p14:sldIdLst>
        </p14:section>
        <p14:section name="Demo: Chat App" id="{9698226C-D09C-4A9F-AD06-D9A1CEFF557A}">
          <p14:sldIdLst>
            <p14:sldId id="553"/>
            <p14:sldId id="552"/>
            <p14:sldId id="555"/>
            <p14:sldId id="557"/>
            <p14:sldId id="558"/>
            <p14:sldId id="559"/>
            <p14:sldId id="560"/>
            <p14:sldId id="561"/>
            <p14:sldId id="562"/>
            <p14:sldId id="563"/>
            <p14:sldId id="565"/>
            <p14:sldId id="567"/>
          </p14:sldIdLst>
        </p14:section>
        <p14:section name="Conclusion" id="{10E03AB1-9AA8-4E86-9A64-D741901E50A2}">
          <p14:sldIdLst>
            <p14:sldId id="583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0" autoAdjust="0"/>
    <p:restoredTop sz="94403" autoAdjust="0"/>
  </p:normalViewPr>
  <p:slideViewPr>
    <p:cSldViewPr snapToGrid="0" showGuides="1">
      <p:cViewPr varScale="1">
        <p:scale>
          <a:sx n="75" d="100"/>
          <a:sy n="75" d="100"/>
        </p:scale>
        <p:origin x="582" y="5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7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9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7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2.png"/><Relationship Id="rId10" Type="http://schemas.openxmlformats.org/officeDocument/2006/relationships/image" Target="../media/image7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4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87.gif"/><Relationship Id="rId5" Type="http://schemas.openxmlformats.org/officeDocument/2006/relationships/image" Target="../media/image84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Real-Time Applications, Live Communication, SignalR, Hubs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noProof="1"/>
              <a:t>ASP.NET Core SignalR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1FA20-06D2-4CBE-ADA1-C1ECA62A5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68" y="1768206"/>
            <a:ext cx="5921131" cy="310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E293F-57EB-473C-8223-F8AFDA2F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18741" cy="5406898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Polling</a:t>
            </a:r>
            <a:r>
              <a:rPr lang="en-US" sz="3400" dirty="0"/>
              <a:t> is a technique by which the client requests data regularly</a:t>
            </a:r>
          </a:p>
          <a:p>
            <a:pPr lvl="1"/>
            <a:r>
              <a:rPr lang="en-US" sz="3200" dirty="0"/>
              <a:t>New data is </a:t>
            </a:r>
            <a:r>
              <a:rPr lang="en-US" sz="3200" b="1" dirty="0">
                <a:solidFill>
                  <a:schemeClr val="bg1"/>
                </a:solidFill>
              </a:rPr>
              <a:t>requested</a:t>
            </a:r>
            <a:r>
              <a:rPr lang="en-US" sz="3200" dirty="0"/>
              <a:t> at </a:t>
            </a:r>
            <a:r>
              <a:rPr lang="en-US" sz="3200" b="1" dirty="0">
                <a:solidFill>
                  <a:schemeClr val="bg1"/>
                </a:solidFill>
              </a:rPr>
              <a:t>frequent intervals</a:t>
            </a:r>
          </a:p>
          <a:p>
            <a:pPr lvl="1"/>
            <a:r>
              <a:rPr lang="en-US" sz="3200" dirty="0"/>
              <a:t>Works with </a:t>
            </a:r>
            <a:r>
              <a:rPr lang="en-US" sz="3200" b="1" dirty="0">
                <a:solidFill>
                  <a:schemeClr val="bg1"/>
                </a:solidFill>
              </a:rPr>
              <a:t>HTTP requests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responses</a:t>
            </a:r>
          </a:p>
          <a:p>
            <a:r>
              <a:rPr lang="en-US" sz="3400" dirty="0"/>
              <a:t>There are generally two ways of </a:t>
            </a:r>
            <a:r>
              <a:rPr lang="en-US" sz="3400" b="1" dirty="0">
                <a:solidFill>
                  <a:schemeClr val="bg1"/>
                </a:solidFill>
              </a:rPr>
              <a:t>Polling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Short Polling</a:t>
            </a:r>
          </a:p>
          <a:p>
            <a:pPr lvl="2"/>
            <a:r>
              <a:rPr lang="en-US" sz="3000" dirty="0"/>
              <a:t>An AJAX-based timer, that calls at </a:t>
            </a:r>
            <a:r>
              <a:rPr lang="en-US" sz="3000" b="1" dirty="0">
                <a:solidFill>
                  <a:schemeClr val="bg1"/>
                </a:solidFill>
              </a:rPr>
              <a:t>fixed delays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Long Polling</a:t>
            </a:r>
          </a:p>
          <a:p>
            <a:pPr lvl="2"/>
            <a:r>
              <a:rPr lang="en-US" dirty="0"/>
              <a:t>The server </a:t>
            </a:r>
            <a:r>
              <a:rPr lang="en-US" b="1" dirty="0">
                <a:solidFill>
                  <a:schemeClr val="bg1"/>
                </a:solidFill>
              </a:rPr>
              <a:t>holds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request open </a:t>
            </a:r>
            <a:r>
              <a:rPr lang="en-US" dirty="0"/>
              <a:t>until </a:t>
            </a:r>
            <a:r>
              <a:rPr lang="en-US" b="1" dirty="0">
                <a:solidFill>
                  <a:schemeClr val="bg1"/>
                </a:solidFill>
              </a:rPr>
              <a:t>new data </a:t>
            </a:r>
            <a:r>
              <a:rPr lang="en-US" dirty="0"/>
              <a:t>is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49C07-9176-44B3-A8FC-949220E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D6D7B-E735-48DD-BCA6-3C6BD73758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2A19D-3905-475F-A567-F2E87580B8FC}"/>
              </a:ext>
            </a:extLst>
          </p:cNvPr>
          <p:cNvGrpSpPr/>
          <p:nvPr/>
        </p:nvGrpSpPr>
        <p:grpSpPr>
          <a:xfrm>
            <a:off x="9439339" y="1672383"/>
            <a:ext cx="2127073" cy="4221341"/>
            <a:chOff x="9439338" y="1672383"/>
            <a:chExt cx="2124277" cy="5033658"/>
          </a:xfrm>
        </p:grpSpPr>
        <p:pic>
          <p:nvPicPr>
            <p:cNvPr id="8" name="Graphic 7" descr="Monitor">
              <a:extLst>
                <a:ext uri="{FF2B5EF4-FFF2-40B4-BE49-F238E27FC236}">
                  <a16:creationId xmlns:a16="http://schemas.microsoft.com/office/drawing/2014/main" id="{123F060E-CE89-471A-9CFC-C9F30CC5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39338" y="1672383"/>
              <a:ext cx="2124277" cy="2124277"/>
            </a:xfrm>
            <a:prstGeom prst="rect">
              <a:avLst/>
            </a:prstGeom>
          </p:spPr>
        </p:pic>
        <p:pic>
          <p:nvPicPr>
            <p:cNvPr id="10" name="Graphic 9" descr="Server">
              <a:extLst>
                <a:ext uri="{FF2B5EF4-FFF2-40B4-BE49-F238E27FC236}">
                  <a16:creationId xmlns:a16="http://schemas.microsoft.com/office/drawing/2014/main" id="{0CFD293D-FED9-4FD5-8158-2C56A050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5400000">
              <a:off x="10239437" y="3527123"/>
              <a:ext cx="1324178" cy="1324178"/>
            </a:xfrm>
            <a:prstGeom prst="rect">
              <a:avLst/>
            </a:prstGeom>
          </p:spPr>
        </p:pic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594FB50E-0E1F-4F33-8E8D-6AFD8647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39338" y="4581764"/>
              <a:ext cx="2124277" cy="2124277"/>
            </a:xfrm>
            <a:prstGeom prst="rect">
              <a:avLst/>
            </a:prstGeom>
          </p:spPr>
        </p:pic>
        <p:sp>
          <p:nvSpPr>
            <p:cNvPr id="12" name="Arrow: Up-Down 11">
              <a:extLst>
                <a:ext uri="{FF2B5EF4-FFF2-40B4-BE49-F238E27FC236}">
                  <a16:creationId xmlns:a16="http://schemas.microsoft.com/office/drawing/2014/main" id="{BE4C84E5-F264-4942-9641-F92D312057F3}"/>
                </a:ext>
              </a:extLst>
            </p:cNvPr>
            <p:cNvSpPr/>
            <p:nvPr/>
          </p:nvSpPr>
          <p:spPr bwMode="auto">
            <a:xfrm>
              <a:off x="10078973" y="3710953"/>
              <a:ext cx="157667" cy="956519"/>
            </a:xfrm>
            <a:prstGeom prst="upDownArrow">
              <a:avLst/>
            </a:prstGeom>
            <a:solidFill>
              <a:schemeClr val="accent6">
                <a:lumMod val="10000"/>
                <a:alpha val="80000"/>
              </a:schemeClr>
            </a:solidFill>
            <a:ln w="190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67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949C07-9176-44B3-A8FC-949220E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F5EED0-ECAB-48F3-A6C4-0AE5F6F88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5" y="1196130"/>
            <a:ext cx="11892657" cy="5201066"/>
          </a:xfrm>
        </p:spPr>
        <p:txBody>
          <a:bodyPr>
            <a:normAutofit/>
          </a:bodyPr>
          <a:lstStyle/>
          <a:p>
            <a:r>
              <a:rPr lang="en-US" sz="3200" dirty="0"/>
              <a:t>Each of the 2 ways of </a:t>
            </a:r>
            <a:r>
              <a:rPr lang="en-US" sz="3200" b="1" dirty="0">
                <a:solidFill>
                  <a:schemeClr val="bg1"/>
                </a:solidFill>
              </a:rPr>
              <a:t>Polling</a:t>
            </a:r>
            <a:r>
              <a:rPr lang="en-US" sz="3200" dirty="0"/>
              <a:t> has its advantages and disadvantages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Short Polling</a:t>
            </a:r>
            <a:r>
              <a:rPr lang="en-US" sz="3200" dirty="0"/>
              <a:t> requires less server resource consumption</a:t>
            </a:r>
          </a:p>
          <a:p>
            <a:pPr lvl="1"/>
            <a:r>
              <a:rPr lang="en-US" sz="3000" dirty="0"/>
              <a:t>Practically useless if you need server event notification with </a:t>
            </a:r>
            <a:r>
              <a:rPr lang="en-US" sz="3000" b="1" dirty="0">
                <a:solidFill>
                  <a:schemeClr val="bg1"/>
                </a:solidFill>
              </a:rPr>
              <a:t>no delay</a:t>
            </a:r>
          </a:p>
          <a:p>
            <a:pPr lvl="1"/>
            <a:r>
              <a:rPr lang="en-US" sz="3000" dirty="0"/>
              <a:t>Blasts your clients’ </a:t>
            </a:r>
            <a:r>
              <a:rPr lang="en-US" sz="3000" b="1" dirty="0">
                <a:solidFill>
                  <a:schemeClr val="bg1"/>
                </a:solidFill>
              </a:rPr>
              <a:t>internet data </a:t>
            </a:r>
            <a:r>
              <a:rPr lang="en-US" sz="3000" dirty="0"/>
              <a:t>(if its limited)</a:t>
            </a:r>
            <a:endParaRPr lang="bg-BG" sz="3000" dirty="0"/>
          </a:p>
          <a:p>
            <a:r>
              <a:rPr lang="en-US" sz="3200" b="1" dirty="0">
                <a:solidFill>
                  <a:schemeClr val="bg1"/>
                </a:solidFill>
              </a:rPr>
              <a:t>Long Polling </a:t>
            </a:r>
            <a:r>
              <a:rPr lang="en-US" sz="3200" dirty="0"/>
              <a:t>notifies you about server events with </a:t>
            </a:r>
            <a:r>
              <a:rPr lang="en-US" sz="3200" b="1" dirty="0">
                <a:solidFill>
                  <a:schemeClr val="bg1"/>
                </a:solidFill>
              </a:rPr>
              <a:t>no delay</a:t>
            </a:r>
          </a:p>
          <a:p>
            <a:pPr lvl="1"/>
            <a:r>
              <a:rPr lang="en-US" sz="3000" dirty="0"/>
              <a:t>Good for the bandwidth</a:t>
            </a:r>
          </a:p>
          <a:p>
            <a:pPr lvl="1"/>
            <a:r>
              <a:rPr lang="en-US" sz="3000" dirty="0"/>
              <a:t>More complex to develop and manage</a:t>
            </a:r>
          </a:p>
          <a:p>
            <a:pPr lvl="1"/>
            <a:r>
              <a:rPr lang="en-US" sz="3000" dirty="0"/>
              <a:t>Requires more server resources</a:t>
            </a:r>
          </a:p>
          <a:p>
            <a:pPr lvl="1"/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209B6-6C14-4253-B279-C783FC988F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90" y="4401235"/>
            <a:ext cx="4431324" cy="2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9D789-3F25-40FB-8565-D82AA1D80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87" cy="520106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Short Polling </a:t>
            </a:r>
            <a:r>
              <a:rPr lang="en-US" sz="3200" dirty="0"/>
              <a:t>is the process of frequent calls (checks) for actual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66F14-5083-47CA-B3C1-2B0E5D5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Polling – Process Explained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F03A-AC31-4922-9974-5CA0AEDECF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F4EE4ABF-180C-4226-B06C-0BD791C1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0465" y="3233336"/>
            <a:ext cx="2476499" cy="247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84EBE-016B-4ECB-B71C-99B55BB0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50" y="2728421"/>
            <a:ext cx="1917454" cy="1917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C23B0-1AA9-4612-9DB6-089A4BE27A48}"/>
              </a:ext>
            </a:extLst>
          </p:cNvPr>
          <p:cNvSpPr txBox="1"/>
          <p:nvPr/>
        </p:nvSpPr>
        <p:spPr>
          <a:xfrm>
            <a:off x="1523655" y="2824951"/>
            <a:ext cx="103011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0DFD9-0CA0-4C2D-A099-CBB1EC698E73}"/>
              </a:ext>
            </a:extLst>
          </p:cNvPr>
          <p:cNvSpPr txBox="1"/>
          <p:nvPr/>
        </p:nvSpPr>
        <p:spPr>
          <a:xfrm>
            <a:off x="9252898" y="1911651"/>
            <a:ext cx="1111358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86627-84AC-4051-963C-E5EA549039ED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0" cy="4725811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BDA7D7-2029-4696-94D8-B9F3DE97EC98}"/>
              </a:ext>
            </a:extLst>
          </p:cNvPr>
          <p:cNvCxnSpPr>
            <a:cxnSpLocks/>
          </p:cNvCxnSpPr>
          <p:nvPr/>
        </p:nvCxnSpPr>
        <p:spPr>
          <a:xfrm>
            <a:off x="8484860" y="1908543"/>
            <a:ext cx="0" cy="4797498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AF66B-B411-47DA-8A23-4F7A67FD8696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FBA7B8-3C25-4229-9F86-07D45B7A05E6}"/>
              </a:ext>
            </a:extLst>
          </p:cNvPr>
          <p:cNvSpPr txBox="1"/>
          <p:nvPr/>
        </p:nvSpPr>
        <p:spPr>
          <a:xfrm rot="487523">
            <a:off x="5853831" y="1794649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F713E-443D-4AB1-8399-C703BBA2F304}"/>
              </a:ext>
            </a:extLst>
          </p:cNvPr>
          <p:cNvCxnSpPr>
            <a:cxnSpLocks/>
          </p:cNvCxnSpPr>
          <p:nvPr/>
        </p:nvCxnSpPr>
        <p:spPr>
          <a:xfrm flipH="1">
            <a:off x="3701465" y="2726397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B7D20C-F33C-4D36-A575-05DCAC3D20FE}"/>
              </a:ext>
            </a:extLst>
          </p:cNvPr>
          <p:cNvSpPr txBox="1"/>
          <p:nvPr/>
        </p:nvSpPr>
        <p:spPr>
          <a:xfrm rot="21236832">
            <a:off x="5427685" y="2491462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Nope.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27FBF4-3ECD-4113-A05B-D1635EE0417A}"/>
              </a:ext>
            </a:extLst>
          </p:cNvPr>
          <p:cNvCxnSpPr>
            <a:cxnSpLocks/>
          </p:cNvCxnSpPr>
          <p:nvPr/>
        </p:nvCxnSpPr>
        <p:spPr>
          <a:xfrm>
            <a:off x="3701465" y="3606041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31C32C-7779-4FA0-8797-90DCA4E41B8E}"/>
              </a:ext>
            </a:extLst>
          </p:cNvPr>
          <p:cNvSpPr txBox="1"/>
          <p:nvPr/>
        </p:nvSpPr>
        <p:spPr>
          <a:xfrm rot="487523">
            <a:off x="5853830" y="3420460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087B7-07F9-49DA-A820-8085500F8077}"/>
              </a:ext>
            </a:extLst>
          </p:cNvPr>
          <p:cNvCxnSpPr>
            <a:cxnSpLocks/>
          </p:cNvCxnSpPr>
          <p:nvPr/>
        </p:nvCxnSpPr>
        <p:spPr>
          <a:xfrm flipH="1">
            <a:off x="3701464" y="4352208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C7889A-423A-4DF5-843B-FC8121DF4814}"/>
              </a:ext>
            </a:extLst>
          </p:cNvPr>
          <p:cNvSpPr txBox="1"/>
          <p:nvPr/>
        </p:nvSpPr>
        <p:spPr>
          <a:xfrm rot="21236832">
            <a:off x="5427684" y="4117273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Nope.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1779B6-5462-4A26-81EF-E4E880ECA385}"/>
              </a:ext>
            </a:extLst>
          </p:cNvPr>
          <p:cNvCxnSpPr>
            <a:cxnSpLocks/>
          </p:cNvCxnSpPr>
          <p:nvPr/>
        </p:nvCxnSpPr>
        <p:spPr>
          <a:xfrm>
            <a:off x="3688201" y="5209587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1C6428-22FA-49D1-B142-2A07772CC149}"/>
              </a:ext>
            </a:extLst>
          </p:cNvPr>
          <p:cNvSpPr txBox="1"/>
          <p:nvPr/>
        </p:nvSpPr>
        <p:spPr>
          <a:xfrm rot="487523">
            <a:off x="5840566" y="5024006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81685-4F4F-4A73-9F9E-DC6018B623ED}"/>
              </a:ext>
            </a:extLst>
          </p:cNvPr>
          <p:cNvCxnSpPr>
            <a:cxnSpLocks/>
          </p:cNvCxnSpPr>
          <p:nvPr/>
        </p:nvCxnSpPr>
        <p:spPr>
          <a:xfrm flipH="1">
            <a:off x="3688200" y="5955754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8CE27D-DF2C-4D27-8F93-1FF7C2A007D8}"/>
              </a:ext>
            </a:extLst>
          </p:cNvPr>
          <p:cNvSpPr txBox="1"/>
          <p:nvPr/>
        </p:nvSpPr>
        <p:spPr>
          <a:xfrm rot="21236832">
            <a:off x="5414420" y="5720819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Yep.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D44E8B-2098-4B0F-801E-24129A9A9CEE}"/>
              </a:ext>
            </a:extLst>
          </p:cNvPr>
          <p:cNvCxnSpPr>
            <a:cxnSpLocks/>
          </p:cNvCxnSpPr>
          <p:nvPr/>
        </p:nvCxnSpPr>
        <p:spPr>
          <a:xfrm flipH="1" flipV="1">
            <a:off x="8498124" y="5323008"/>
            <a:ext cx="1992895" cy="4924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5CD13E-9128-4FE4-8A47-BBC7E34CC0C0}"/>
              </a:ext>
            </a:extLst>
          </p:cNvPr>
          <p:cNvSpPr txBox="1"/>
          <p:nvPr/>
        </p:nvSpPr>
        <p:spPr>
          <a:xfrm>
            <a:off x="9004830" y="4741533"/>
            <a:ext cx="148618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Data update</a:t>
            </a:r>
          </a:p>
        </p:txBody>
      </p:sp>
    </p:spTree>
    <p:extLst>
      <p:ext uri="{BB962C8B-B14F-4D97-AF65-F5344CB8AC3E}">
        <p14:creationId xmlns:p14="http://schemas.microsoft.com/office/powerpoint/2010/main" val="39642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Short 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9D789-3F25-40FB-8565-D82AA1D80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Long Polling </a:t>
            </a:r>
            <a:r>
              <a:rPr lang="en-US" sz="3200" dirty="0"/>
              <a:t>is the process of holding a request open until update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66F14-5083-47CA-B3C1-2B0E5D5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Polling – Process Explained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F03A-AC31-4922-9974-5CA0AEDECF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F4EE4ABF-180C-4226-B06C-0BD791C1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0465" y="3233336"/>
            <a:ext cx="2476499" cy="247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84EBE-016B-4ECB-B71C-99B55BB0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71" y="1850386"/>
            <a:ext cx="1917454" cy="1917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C23B0-1AA9-4612-9DB6-089A4BE27A48}"/>
              </a:ext>
            </a:extLst>
          </p:cNvPr>
          <p:cNvSpPr txBox="1"/>
          <p:nvPr/>
        </p:nvSpPr>
        <p:spPr>
          <a:xfrm>
            <a:off x="1523655" y="2824951"/>
            <a:ext cx="103011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0DFD9-0CA0-4C2D-A099-CBB1EC698E73}"/>
              </a:ext>
            </a:extLst>
          </p:cNvPr>
          <p:cNvSpPr txBox="1"/>
          <p:nvPr/>
        </p:nvSpPr>
        <p:spPr>
          <a:xfrm>
            <a:off x="8804540" y="2167486"/>
            <a:ext cx="1111358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86627-84AC-4051-963C-E5EA549039ED}"/>
              </a:ext>
            </a:extLst>
          </p:cNvPr>
          <p:cNvCxnSpPr>
            <a:cxnSpLocks/>
          </p:cNvCxnSpPr>
          <p:nvPr/>
        </p:nvCxnSpPr>
        <p:spPr>
          <a:xfrm>
            <a:off x="3701465" y="2090470"/>
            <a:ext cx="0" cy="4725811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BDA7D7-2029-4696-94D8-B9F3DE97EC98}"/>
              </a:ext>
            </a:extLst>
          </p:cNvPr>
          <p:cNvCxnSpPr>
            <a:cxnSpLocks/>
          </p:cNvCxnSpPr>
          <p:nvPr/>
        </p:nvCxnSpPr>
        <p:spPr>
          <a:xfrm>
            <a:off x="8484860" y="1908543"/>
            <a:ext cx="0" cy="4797498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AF66B-B411-47DA-8A23-4F7A67FD8696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FBA7B8-3C25-4229-9F86-07D45B7A05E6}"/>
              </a:ext>
            </a:extLst>
          </p:cNvPr>
          <p:cNvSpPr txBox="1"/>
          <p:nvPr/>
        </p:nvSpPr>
        <p:spPr>
          <a:xfrm rot="487523">
            <a:off x="5483559" y="1732600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F713E-443D-4AB1-8399-C703BBA2F304}"/>
              </a:ext>
            </a:extLst>
          </p:cNvPr>
          <p:cNvCxnSpPr>
            <a:cxnSpLocks/>
          </p:cNvCxnSpPr>
          <p:nvPr/>
        </p:nvCxnSpPr>
        <p:spPr>
          <a:xfrm flipH="1">
            <a:off x="3688205" y="3141895"/>
            <a:ext cx="4809919" cy="43071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B7D20C-F33C-4D36-A575-05DCAC3D20FE}"/>
              </a:ext>
            </a:extLst>
          </p:cNvPr>
          <p:cNvSpPr txBox="1"/>
          <p:nvPr/>
        </p:nvSpPr>
        <p:spPr>
          <a:xfrm rot="21236832">
            <a:off x="5052262" y="2809549"/>
            <a:ext cx="1132324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Timeout.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27FBF4-3ECD-4113-A05B-D1635EE0417A}"/>
              </a:ext>
            </a:extLst>
          </p:cNvPr>
          <p:cNvCxnSpPr>
            <a:cxnSpLocks/>
          </p:cNvCxnSpPr>
          <p:nvPr/>
        </p:nvCxnSpPr>
        <p:spPr>
          <a:xfrm>
            <a:off x="3714726" y="3868880"/>
            <a:ext cx="4770133" cy="41164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087B7-07F9-49DA-A820-8085500F8077}"/>
              </a:ext>
            </a:extLst>
          </p:cNvPr>
          <p:cNvCxnSpPr>
            <a:cxnSpLocks/>
          </p:cNvCxnSpPr>
          <p:nvPr/>
        </p:nvCxnSpPr>
        <p:spPr>
          <a:xfrm flipH="1">
            <a:off x="3688204" y="4621639"/>
            <a:ext cx="4809920" cy="74667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1779B6-5462-4A26-81EF-E4E880ECA385}"/>
              </a:ext>
            </a:extLst>
          </p:cNvPr>
          <p:cNvCxnSpPr>
            <a:cxnSpLocks/>
          </p:cNvCxnSpPr>
          <p:nvPr/>
        </p:nvCxnSpPr>
        <p:spPr>
          <a:xfrm>
            <a:off x="3701465" y="5883832"/>
            <a:ext cx="4796659" cy="71026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D44E8B-2098-4B0F-801E-24129A9A9CEE}"/>
              </a:ext>
            </a:extLst>
          </p:cNvPr>
          <p:cNvCxnSpPr>
            <a:cxnSpLocks/>
          </p:cNvCxnSpPr>
          <p:nvPr/>
        </p:nvCxnSpPr>
        <p:spPr>
          <a:xfrm flipH="1" flipV="1">
            <a:off x="8470079" y="4582726"/>
            <a:ext cx="1992895" cy="4924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5CD13E-9128-4FE4-8A47-BBC7E34CC0C0}"/>
              </a:ext>
            </a:extLst>
          </p:cNvPr>
          <p:cNvSpPr txBox="1"/>
          <p:nvPr/>
        </p:nvSpPr>
        <p:spPr>
          <a:xfrm>
            <a:off x="8976785" y="4001251"/>
            <a:ext cx="148618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Data update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2FE026-54D7-4436-8547-43715EFAA62C}"/>
              </a:ext>
            </a:extLst>
          </p:cNvPr>
          <p:cNvSpPr txBox="1"/>
          <p:nvPr/>
        </p:nvSpPr>
        <p:spPr>
          <a:xfrm rot="487523">
            <a:off x="6625306" y="1915440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6CD33-636C-41CA-B841-F17ED4568DFF}"/>
              </a:ext>
            </a:extLst>
          </p:cNvPr>
          <p:cNvSpPr txBox="1"/>
          <p:nvPr/>
        </p:nvSpPr>
        <p:spPr>
          <a:xfrm rot="21236832">
            <a:off x="5038737" y="4551365"/>
            <a:ext cx="1350688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Response!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1C3F3-3D7E-473B-A602-6AE96AC0C84D}"/>
              </a:ext>
            </a:extLst>
          </p:cNvPr>
          <p:cNvSpPr txBox="1"/>
          <p:nvPr/>
        </p:nvSpPr>
        <p:spPr>
          <a:xfrm rot="293586">
            <a:off x="5638099" y="3495406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8E2C0C-3BF1-47F0-87F5-2558A084B6CB}"/>
              </a:ext>
            </a:extLst>
          </p:cNvPr>
          <p:cNvSpPr txBox="1"/>
          <p:nvPr/>
        </p:nvSpPr>
        <p:spPr>
          <a:xfrm rot="293586">
            <a:off x="6779844" y="3601349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0DAB2-79DA-4438-91D4-98E525C746E5}"/>
              </a:ext>
            </a:extLst>
          </p:cNvPr>
          <p:cNvSpPr txBox="1"/>
          <p:nvPr/>
        </p:nvSpPr>
        <p:spPr>
          <a:xfrm rot="487523">
            <a:off x="5173092" y="5583847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D993D0-E4E7-43FB-B95D-F4E86BD3EC28}"/>
              </a:ext>
            </a:extLst>
          </p:cNvPr>
          <p:cNvSpPr txBox="1"/>
          <p:nvPr/>
        </p:nvSpPr>
        <p:spPr>
          <a:xfrm rot="487523">
            <a:off x="6314839" y="5766687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</p:spTree>
    <p:extLst>
      <p:ext uri="{BB962C8B-B14F-4D97-AF65-F5344CB8AC3E}">
        <p14:creationId xmlns:p14="http://schemas.microsoft.com/office/powerpoint/2010/main" val="146096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5" grpId="0" animBg="1"/>
      <p:bldP spid="41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Long 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C83AB-257F-4E37-824B-742B6503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09916"/>
          </a:xfrm>
        </p:spPr>
        <p:txBody>
          <a:bodyPr/>
          <a:lstStyle/>
          <a:p>
            <a:r>
              <a:rPr lang="en-US" sz="3100" b="1" dirty="0">
                <a:solidFill>
                  <a:schemeClr val="bg1"/>
                </a:solidFill>
              </a:rPr>
              <a:t>SSE</a:t>
            </a:r>
            <a:r>
              <a:rPr lang="en-US" sz="3100" dirty="0"/>
              <a:t> is a technology enabling a browser to receive automatic updates</a:t>
            </a:r>
            <a:br>
              <a:rPr lang="en-US" sz="3100" dirty="0"/>
            </a:br>
            <a:r>
              <a:rPr lang="en-US" sz="3100" dirty="0"/>
              <a:t>from a server via HTTP connection</a:t>
            </a:r>
          </a:p>
          <a:p>
            <a:pPr lvl="1"/>
            <a:r>
              <a:rPr lang="en-US" sz="2900" dirty="0"/>
              <a:t>Client doesn’t have to make a request to check if updates are available</a:t>
            </a:r>
          </a:p>
          <a:p>
            <a:pPr lvl="1"/>
            <a:r>
              <a:rPr lang="en-US" sz="2900" dirty="0"/>
              <a:t>It is a </a:t>
            </a:r>
            <a:r>
              <a:rPr lang="en-US" sz="2900" b="1" dirty="0">
                <a:solidFill>
                  <a:srgbClr val="FF0000"/>
                </a:solidFill>
              </a:rPr>
              <a:t>one-way</a:t>
            </a:r>
            <a:r>
              <a:rPr lang="en-US" sz="2900" dirty="0"/>
              <a:t> channel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SSE</a:t>
            </a:r>
            <a:r>
              <a:rPr lang="en-US" sz="3100" dirty="0"/>
              <a:t> requires an initial handshake</a:t>
            </a:r>
          </a:p>
          <a:p>
            <a:pPr lvl="1"/>
            <a:r>
              <a:rPr lang="en-US" sz="2900" dirty="0"/>
              <a:t>Server leaves the response open</a:t>
            </a:r>
          </a:p>
          <a:p>
            <a:pPr lvl="2"/>
            <a:r>
              <a:rPr lang="en-US" sz="2700" dirty="0"/>
              <a:t>Until there are no more events</a:t>
            </a:r>
          </a:p>
          <a:p>
            <a:pPr lvl="2"/>
            <a:r>
              <a:rPr lang="en-US" sz="2700" dirty="0"/>
              <a:t>Until the connection has been considered stale</a:t>
            </a:r>
          </a:p>
          <a:p>
            <a:pPr lvl="2"/>
            <a:r>
              <a:rPr lang="en-US" sz="2700" dirty="0"/>
              <a:t>Until the client explicitly closes the initial request</a:t>
            </a:r>
          </a:p>
          <a:p>
            <a:pPr lvl="1"/>
            <a:endParaRPr lang="en-US" sz="2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8A278-886A-47B0-BE7B-3BF0CC74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Server-Sent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A4F-DB36-4D9F-A608-B7634E8CFE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C91E6-8859-43D4-A5D1-CB3A7BDCE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1" y="2725615"/>
            <a:ext cx="5658002" cy="2698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1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Server-Sent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679976-884C-462B-A3C1-D7D4A8172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83660" cy="55099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WebSocket</a:t>
            </a:r>
            <a:r>
              <a:rPr lang="en-US" dirty="0"/>
              <a:t> is a computer communication protocol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full-duplex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two-way</a:t>
            </a:r>
            <a:r>
              <a:rPr lang="en-US" dirty="0"/>
              <a:t>) communication channels</a:t>
            </a:r>
          </a:p>
          <a:p>
            <a:pPr lvl="1"/>
            <a:r>
              <a:rPr lang="en-US" dirty="0"/>
              <a:t>Channels are provided over a single </a:t>
            </a:r>
            <a:r>
              <a:rPr lang="en-US" b="1" dirty="0">
                <a:solidFill>
                  <a:schemeClr val="bg1"/>
                </a:solidFill>
              </a:rPr>
              <a:t>TCP connection</a:t>
            </a:r>
          </a:p>
          <a:p>
            <a:r>
              <a:rPr lang="en-US" b="1" dirty="0">
                <a:solidFill>
                  <a:schemeClr val="bg1"/>
                </a:solidFill>
              </a:rPr>
              <a:t>WebSocket</a:t>
            </a:r>
            <a:r>
              <a:rPr lang="en-US" dirty="0"/>
              <a:t> is different from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although they are compatible</a:t>
            </a:r>
          </a:p>
          <a:p>
            <a:pPr lvl="1"/>
            <a:r>
              <a:rPr lang="en-US" dirty="0"/>
              <a:t>Works over a standard connection (</a:t>
            </a:r>
            <a:r>
              <a:rPr lang="en-US" b="1" dirty="0">
                <a:solidFill>
                  <a:schemeClr val="bg1"/>
                </a:solidFill>
              </a:rPr>
              <a:t>ws://</a:t>
            </a:r>
            <a:r>
              <a:rPr lang="en-US" dirty="0"/>
              <a:t>) and SSL (</a:t>
            </a:r>
            <a:r>
              <a:rPr lang="en-US" b="1" dirty="0">
                <a:solidFill>
                  <a:schemeClr val="bg1"/>
                </a:solidFill>
              </a:rPr>
              <a:t>wss://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Supports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 proxies and intermediaries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WebSocket</a:t>
            </a:r>
            <a:r>
              <a:rPr lang="en-US" dirty="0"/>
              <a:t> enables </a:t>
            </a:r>
            <a:r>
              <a:rPr lang="en-US" b="1" dirty="0">
                <a:solidFill>
                  <a:schemeClr val="bg1"/>
                </a:solidFill>
              </a:rPr>
              <a:t>streams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  <a:r>
              <a:rPr lang="en-US" dirty="0"/>
              <a:t> on top of </a:t>
            </a:r>
            <a:r>
              <a:rPr lang="en-US" b="1" dirty="0">
                <a:solidFill>
                  <a:schemeClr val="bg1"/>
                </a:solidFill>
              </a:rPr>
              <a:t>TCP</a:t>
            </a:r>
          </a:p>
          <a:p>
            <a:pPr lvl="1"/>
            <a:r>
              <a:rPr lang="en-US" dirty="0"/>
              <a:t>Supported in most modern browsers, nowadays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405AE-7F82-4F8B-BF87-870F2C4F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64F59-38A3-42A6-BDB4-2614A9A22E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5F76F-C97F-4777-A0EE-CAFDE1105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/>
          <a:lstStyle/>
          <a:p>
            <a:r>
              <a:rPr lang="en-US" sz="3100" b="1" dirty="0">
                <a:solidFill>
                  <a:schemeClr val="bg1"/>
                </a:solidFill>
              </a:rPr>
              <a:t>WebSocket</a:t>
            </a:r>
            <a:r>
              <a:rPr lang="en-US" sz="3100" dirty="0"/>
              <a:t> introduces a whole </a:t>
            </a:r>
            <a:r>
              <a:rPr lang="en-US" sz="3100" b="1" dirty="0">
                <a:solidFill>
                  <a:schemeClr val="bg1"/>
                </a:solidFill>
              </a:rPr>
              <a:t>new wa</a:t>
            </a:r>
            <a:r>
              <a:rPr lang="en-US" sz="3100" dirty="0"/>
              <a:t>y of two-way communication</a:t>
            </a:r>
          </a:p>
          <a:p>
            <a:pPr lvl="1"/>
            <a:r>
              <a:rPr lang="en-US" sz="2900" dirty="0"/>
              <a:t>Two-way communication (</a:t>
            </a:r>
            <a:r>
              <a:rPr lang="en-US" sz="2900" b="1" dirty="0">
                <a:solidFill>
                  <a:schemeClr val="bg1"/>
                </a:solidFill>
              </a:rPr>
              <a:t>browser-server</a:t>
            </a:r>
            <a:r>
              <a:rPr lang="en-US" sz="2900" dirty="0"/>
              <a:t>) is certainly a convenience</a:t>
            </a:r>
          </a:p>
          <a:p>
            <a:r>
              <a:rPr lang="en-US" sz="3100" dirty="0"/>
              <a:t>Before </a:t>
            </a:r>
            <a:r>
              <a:rPr lang="en-US" sz="3100" b="1" dirty="0">
                <a:solidFill>
                  <a:schemeClr val="bg1"/>
                </a:solidFill>
              </a:rPr>
              <a:t>WebSocket</a:t>
            </a:r>
            <a:r>
              <a:rPr lang="en-US" sz="3100" dirty="0"/>
              <a:t>, this was achieved in a rather non-standardized way</a:t>
            </a:r>
          </a:p>
          <a:p>
            <a:pPr lvl="1"/>
            <a:r>
              <a:rPr lang="en-US" sz="2900" dirty="0"/>
              <a:t>Using stopgap technologies such as </a:t>
            </a:r>
            <a:r>
              <a:rPr lang="en-US" sz="2900" b="1" dirty="0">
                <a:solidFill>
                  <a:schemeClr val="bg1"/>
                </a:solidFill>
              </a:rPr>
              <a:t>Comet</a:t>
            </a:r>
            <a:r>
              <a:rPr lang="en-US" sz="2900" dirty="0"/>
              <a:t>, for example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WebSocket</a:t>
            </a:r>
            <a:r>
              <a:rPr lang="en-US" sz="3100" dirty="0"/>
              <a:t> communication is initiated trough a casual handshake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158F8-FB44-4658-9407-B247CC8B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9ED0F-B458-4A5C-81A1-7B9406E5F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44F17-FC98-485D-B219-32224A4B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5" y="4482129"/>
            <a:ext cx="4763110" cy="206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12CC-7E47-4604-A61D-7D76670F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00561"/>
            <a:ext cx="5517841" cy="143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6EBBB-4885-4D97-B22D-1551ACDA817B}"/>
              </a:ext>
            </a:extLst>
          </p:cNvPr>
          <p:cNvSpPr txBox="1"/>
          <p:nvPr/>
        </p:nvSpPr>
        <p:spPr>
          <a:xfrm>
            <a:off x="3917868" y="4482129"/>
            <a:ext cx="1637637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Client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1B632-EFD1-4AD5-BCCC-88F2BCB060D8}"/>
              </a:ext>
            </a:extLst>
          </p:cNvPr>
          <p:cNvSpPr txBox="1"/>
          <p:nvPr/>
        </p:nvSpPr>
        <p:spPr>
          <a:xfrm>
            <a:off x="9743881" y="4800556"/>
            <a:ext cx="186996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Server Response</a:t>
            </a:r>
          </a:p>
        </p:txBody>
      </p:sp>
    </p:spTree>
    <p:extLst>
      <p:ext uri="{BB962C8B-B14F-4D97-AF65-F5344CB8AC3E}">
        <p14:creationId xmlns:p14="http://schemas.microsoft.com/office/powerpoint/2010/main" val="22962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4"/>
            <a:ext cx="8723299" cy="55831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noProof="1"/>
              <a:t>Real Time Applications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Candidates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Live Communication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Benefits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Web Communication Fundamentals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Polling</a:t>
            </a:r>
          </a:p>
          <a:p>
            <a:pPr lvl="2">
              <a:lnSpc>
                <a:spcPct val="100000"/>
              </a:lnSpc>
            </a:pPr>
            <a:r>
              <a:rPr lang="en-US" sz="1800" b="1" noProof="1"/>
              <a:t>Short Polling &amp; Long Polling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Server-Sent Events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WebSockets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Remote Procedure Calls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SignalR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SignalR in ASP.NET Core App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noProof="1"/>
              <a:t>WebSockets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407187-5923-479C-9E64-78A575179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/>
          <a:lstStyle/>
          <a:p>
            <a:r>
              <a:rPr lang="en-US" sz="3200" b="1" noProof="1">
                <a:solidFill>
                  <a:schemeClr val="bg1"/>
                </a:solidFill>
              </a:rPr>
              <a:t>Remote Procedure Call</a:t>
            </a:r>
            <a:r>
              <a:rPr lang="en-US" sz="3200" b="1" noProof="1"/>
              <a:t> </a:t>
            </a:r>
            <a:r>
              <a:rPr lang="en-US" sz="3200" noProof="1"/>
              <a:t>is an interprocess communication technique</a:t>
            </a:r>
          </a:p>
          <a:p>
            <a:pPr lvl="1"/>
            <a:r>
              <a:rPr lang="en-US" sz="3000" dirty="0"/>
              <a:t>A software causes a </a:t>
            </a:r>
            <a:r>
              <a:rPr lang="en-US" sz="3000" b="1" dirty="0">
                <a:solidFill>
                  <a:schemeClr val="bg1"/>
                </a:solidFill>
              </a:rPr>
              <a:t>procedure execution </a:t>
            </a:r>
            <a:r>
              <a:rPr lang="en-US" sz="3000" dirty="0"/>
              <a:t>in a different address space</a:t>
            </a:r>
          </a:p>
          <a:p>
            <a:pPr lvl="1"/>
            <a:r>
              <a:rPr lang="en-US" sz="3000" dirty="0"/>
              <a:t>Uses the </a:t>
            </a:r>
            <a:r>
              <a:rPr lang="en-US" sz="3000" b="1" dirty="0">
                <a:solidFill>
                  <a:schemeClr val="bg1"/>
                </a:solidFill>
              </a:rPr>
              <a:t>Client-Server</a:t>
            </a:r>
            <a:r>
              <a:rPr lang="en-US" sz="3000" dirty="0"/>
              <a:t> model</a:t>
            </a:r>
          </a:p>
          <a:p>
            <a:pPr lvl="1"/>
            <a:r>
              <a:rPr lang="en-US" sz="3000" dirty="0"/>
              <a:t>Used for </a:t>
            </a:r>
            <a:r>
              <a:rPr lang="en-US" sz="3000" b="1" dirty="0">
                <a:solidFill>
                  <a:schemeClr val="bg1"/>
                </a:solidFill>
              </a:rPr>
              <a:t>point-to-point</a:t>
            </a:r>
            <a:r>
              <a:rPr lang="en-US" sz="3000" dirty="0"/>
              <a:t> communication between apps</a:t>
            </a:r>
          </a:p>
          <a:p>
            <a:pPr lvl="1"/>
            <a:r>
              <a:rPr lang="en-US" sz="3000" dirty="0"/>
              <a:t>Sometimes called a </a:t>
            </a:r>
            <a:r>
              <a:rPr lang="en-US" sz="3000" b="1" dirty="0">
                <a:solidFill>
                  <a:schemeClr val="bg1"/>
                </a:solidFill>
              </a:rPr>
              <a:t>function</a:t>
            </a:r>
            <a:r>
              <a:rPr lang="en-US" sz="3000" dirty="0"/>
              <a:t> call / </a:t>
            </a:r>
            <a:r>
              <a:rPr lang="en-US" sz="3000" b="1" dirty="0">
                <a:solidFill>
                  <a:schemeClr val="bg1"/>
                </a:solidFill>
              </a:rPr>
              <a:t>subroutine</a:t>
            </a:r>
            <a:r>
              <a:rPr lang="en-US" sz="3000" dirty="0"/>
              <a:t> call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Remote Procedure Calls </a:t>
            </a:r>
            <a:r>
              <a:rPr lang="en-US" sz="3200" dirty="0"/>
              <a:t>are naturally </a:t>
            </a:r>
            <a:r>
              <a:rPr lang="en-US" sz="3200" b="1" dirty="0">
                <a:solidFill>
                  <a:schemeClr val="bg1"/>
                </a:solidFill>
              </a:rPr>
              <a:t>synchronous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Sender</a:t>
            </a:r>
            <a:r>
              <a:rPr lang="en-US" sz="3000" dirty="0"/>
              <a:t> (Client) must wait for the </a:t>
            </a:r>
            <a:r>
              <a:rPr lang="en-US" sz="3000" b="1" dirty="0">
                <a:solidFill>
                  <a:schemeClr val="bg1"/>
                </a:solidFill>
              </a:rPr>
              <a:t>Executor</a:t>
            </a:r>
            <a:r>
              <a:rPr lang="en-US" sz="3000" dirty="0"/>
              <a:t> (Server)’s result</a:t>
            </a:r>
          </a:p>
          <a:p>
            <a:pPr lvl="1"/>
            <a:r>
              <a:rPr lang="en-US" sz="3000" dirty="0"/>
              <a:t>There are some ways of achieving </a:t>
            </a:r>
            <a:r>
              <a:rPr lang="en-US" sz="3000" b="1" dirty="0">
                <a:solidFill>
                  <a:schemeClr val="bg1"/>
                </a:solidFill>
              </a:rPr>
              <a:t>concurrency</a:t>
            </a:r>
            <a:r>
              <a:rPr lang="en-US" sz="3000" dirty="0"/>
              <a:t> though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992853-74B9-41B7-8790-5858944C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9E94-7CDA-4B30-A1BC-7987BDC5E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FD42E3-EEF3-4852-BF4C-25E40BCA20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69082" cy="5201066"/>
          </a:xfrm>
        </p:spPr>
        <p:txBody>
          <a:bodyPr>
            <a:normAutofit/>
          </a:bodyPr>
          <a:lstStyle/>
          <a:p>
            <a:r>
              <a:rPr lang="en-US" sz="3000" dirty="0"/>
              <a:t>When making a </a:t>
            </a:r>
            <a:r>
              <a:rPr lang="en-US" sz="3000" b="1" dirty="0">
                <a:solidFill>
                  <a:schemeClr val="bg1"/>
                </a:solidFill>
              </a:rPr>
              <a:t>RPC</a:t>
            </a:r>
          </a:p>
          <a:p>
            <a:pPr lvl="1"/>
            <a:r>
              <a:rPr lang="en-US" sz="2800" dirty="0"/>
              <a:t>Procedure </a:t>
            </a:r>
            <a:r>
              <a:rPr lang="en-US" sz="2800" b="1" dirty="0">
                <a:solidFill>
                  <a:schemeClr val="bg1"/>
                </a:solidFill>
              </a:rPr>
              <a:t>name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parameters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are transferred over the </a:t>
            </a:r>
            <a:r>
              <a:rPr lang="en-US" sz="2800" b="1" dirty="0">
                <a:solidFill>
                  <a:schemeClr val="bg1"/>
                </a:solidFill>
              </a:rPr>
              <a:t>network</a:t>
            </a:r>
            <a:endParaRPr lang="bg-BG" sz="2800" b="1" dirty="0">
              <a:solidFill>
                <a:schemeClr val="bg1"/>
              </a:solidFill>
            </a:endParaRPr>
          </a:p>
          <a:p>
            <a:pPr lvl="2"/>
            <a:r>
              <a:rPr lang="en-US" sz="2600" b="1" dirty="0">
                <a:solidFill>
                  <a:schemeClr val="bg1"/>
                </a:solidFill>
              </a:rPr>
              <a:t>Serialized</a:t>
            </a:r>
          </a:p>
          <a:p>
            <a:pPr lvl="1"/>
            <a:r>
              <a:rPr lang="en-US" sz="2800" dirty="0"/>
              <a:t>Procedure is </a:t>
            </a:r>
            <a:r>
              <a:rPr lang="en-US" sz="2800" b="1" dirty="0">
                <a:solidFill>
                  <a:schemeClr val="bg1"/>
                </a:solidFill>
              </a:rPr>
              <a:t>executed</a:t>
            </a:r>
            <a:r>
              <a:rPr lang="en-US" sz="2800" dirty="0"/>
              <a:t> and</a:t>
            </a:r>
            <a:br>
              <a:rPr lang="en-US" sz="2800" dirty="0"/>
            </a:br>
            <a:r>
              <a:rPr lang="en-US" sz="2800" dirty="0"/>
              <a:t>produces </a:t>
            </a:r>
            <a:r>
              <a:rPr lang="en-US" sz="2800" b="1" dirty="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Results</a:t>
            </a:r>
            <a:r>
              <a:rPr lang="en-US" sz="2800" dirty="0"/>
              <a:t> are transferred </a:t>
            </a:r>
            <a:r>
              <a:rPr lang="en-US" sz="2800" b="1" dirty="0">
                <a:solidFill>
                  <a:schemeClr val="bg1"/>
                </a:solidFill>
              </a:rPr>
              <a:t>back</a:t>
            </a:r>
          </a:p>
          <a:p>
            <a:pPr lvl="2"/>
            <a:r>
              <a:rPr lang="en-US" sz="2600" b="1" dirty="0">
                <a:solidFill>
                  <a:schemeClr val="bg1"/>
                </a:solidFill>
              </a:rPr>
              <a:t>Serialized</a:t>
            </a:r>
          </a:p>
          <a:p>
            <a:pPr lvl="1"/>
            <a:r>
              <a:rPr lang="en-US" sz="2800" dirty="0"/>
              <a:t>Execution process </a:t>
            </a:r>
            <a:r>
              <a:rPr lang="en-US" sz="2800" b="1" dirty="0">
                <a:solidFill>
                  <a:schemeClr val="bg1"/>
                </a:solidFill>
              </a:rPr>
              <a:t>resumes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848A-1756-407C-BD8A-14EB26F1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816AE-C0C1-4391-917A-C8F8848413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C39C82-3CB5-40C9-9E81-D323D0601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/>
          <a:stretch/>
        </p:blipFill>
        <p:spPr>
          <a:xfrm>
            <a:off x="6096000" y="1404031"/>
            <a:ext cx="6129021" cy="499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14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9EF5F-68BC-4AED-A08B-E51C24D8E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A8A441-8F4E-454A-96C2-2D06FB0C4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Real-Time functionality to your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3F65-EDBC-49D4-BEC4-B3E50AEB8D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07D8F-6A3E-43C1-AE40-7DA493F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r="19191"/>
          <a:stretch/>
        </p:blipFill>
        <p:spPr>
          <a:xfrm>
            <a:off x="4433223" y="1864128"/>
            <a:ext cx="3325554" cy="1564872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5582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A06E5-D06B-4CC5-AA43-59291BAB0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0" y="1196130"/>
            <a:ext cx="12096800" cy="5201066"/>
          </a:xfrm>
        </p:spPr>
        <p:txBody>
          <a:bodyPr>
            <a:normAutofit/>
          </a:bodyPr>
          <a:lstStyle/>
          <a:p>
            <a:r>
              <a:rPr lang="en-US" sz="3000" b="1" noProof="1">
                <a:solidFill>
                  <a:schemeClr val="bg1"/>
                </a:solidFill>
              </a:rPr>
              <a:t>ASP.NET Core SignalR </a:t>
            </a:r>
            <a:r>
              <a:rPr lang="en-US" sz="3000" noProof="1"/>
              <a:t>is a library that simplifies adding </a:t>
            </a:r>
            <a:r>
              <a:rPr lang="en-US" sz="3000" b="1" noProof="1">
                <a:solidFill>
                  <a:schemeClr val="bg1"/>
                </a:solidFill>
              </a:rPr>
              <a:t>RTC</a:t>
            </a:r>
            <a:r>
              <a:rPr lang="en-US" sz="3000" noProof="1"/>
              <a:t> in web apps</a:t>
            </a:r>
          </a:p>
          <a:p>
            <a:pPr lvl="1"/>
            <a:r>
              <a:rPr lang="en-US" sz="2900" b="1" noProof="1">
                <a:solidFill>
                  <a:schemeClr val="bg1"/>
                </a:solidFill>
              </a:rPr>
              <a:t>RT</a:t>
            </a:r>
            <a:r>
              <a:rPr lang="en-US" sz="2900" noProof="1"/>
              <a:t> functionality enables </a:t>
            </a:r>
            <a:r>
              <a:rPr lang="en-US" sz="2900" b="1" noProof="1">
                <a:solidFill>
                  <a:schemeClr val="bg1"/>
                </a:solidFill>
              </a:rPr>
              <a:t>server content</a:t>
            </a:r>
            <a:r>
              <a:rPr lang="en-US" sz="2900" noProof="1"/>
              <a:t> to be </a:t>
            </a:r>
            <a:r>
              <a:rPr lang="en-US" sz="2900" b="1" noProof="1">
                <a:solidFill>
                  <a:schemeClr val="bg1"/>
                </a:solidFill>
              </a:rPr>
              <a:t>pushed</a:t>
            </a:r>
            <a:r>
              <a:rPr lang="en-US" sz="2900" noProof="1"/>
              <a:t> to clients </a:t>
            </a:r>
            <a:r>
              <a:rPr lang="en-US" sz="2900" b="1" noProof="1">
                <a:solidFill>
                  <a:schemeClr val="bg1"/>
                </a:solidFill>
              </a:rPr>
              <a:t>instantly</a:t>
            </a:r>
          </a:p>
          <a:p>
            <a:r>
              <a:rPr lang="en-US" sz="3100" noProof="1"/>
              <a:t>Good candidates for </a:t>
            </a:r>
            <a:r>
              <a:rPr lang="en-US" sz="3100" b="1" noProof="1">
                <a:solidFill>
                  <a:schemeClr val="bg1"/>
                </a:solidFill>
              </a:rPr>
              <a:t>SignalR</a:t>
            </a:r>
            <a:r>
              <a:rPr lang="en-US" sz="3100" noProof="1"/>
              <a:t> implementation include:</a:t>
            </a:r>
          </a:p>
          <a:p>
            <a:pPr lvl="1"/>
            <a:r>
              <a:rPr lang="en-US" sz="2900" noProof="1"/>
              <a:t>Apps that require </a:t>
            </a:r>
            <a:r>
              <a:rPr lang="en-US" sz="2900" b="1" noProof="1">
                <a:solidFill>
                  <a:schemeClr val="bg1"/>
                </a:solidFill>
              </a:rPr>
              <a:t>high-frequency updates </a:t>
            </a:r>
            <a:r>
              <a:rPr lang="en-US" sz="2900" noProof="1"/>
              <a:t>from the server</a:t>
            </a:r>
          </a:p>
          <a:p>
            <a:pPr lvl="2"/>
            <a:r>
              <a:rPr lang="en-US" sz="2700" noProof="1"/>
              <a:t>Gaming, Social Networks, Chat, Voting, Auction, Maps &amp; GPS etc.</a:t>
            </a:r>
          </a:p>
          <a:p>
            <a:pPr lvl="1"/>
            <a:r>
              <a:rPr lang="en-US" sz="2900" b="1" noProof="1">
                <a:solidFill>
                  <a:schemeClr val="bg1"/>
                </a:solidFill>
              </a:rPr>
              <a:t>Dashboards</a:t>
            </a:r>
            <a:r>
              <a:rPr lang="en-US" sz="2900" noProof="1"/>
              <a:t> and </a:t>
            </a:r>
            <a:r>
              <a:rPr lang="en-US" sz="2900" b="1" noProof="1">
                <a:solidFill>
                  <a:schemeClr val="bg1"/>
                </a:solidFill>
              </a:rPr>
              <a:t>monitoring</a:t>
            </a:r>
            <a:r>
              <a:rPr lang="en-US" sz="2900" noProof="1"/>
              <a:t> apps – travel alerts, sales updates etc.</a:t>
            </a:r>
          </a:p>
          <a:p>
            <a:pPr lvl="1"/>
            <a:r>
              <a:rPr lang="en-US" sz="2900" b="1" noProof="1">
                <a:solidFill>
                  <a:schemeClr val="bg1"/>
                </a:solidFill>
              </a:rPr>
              <a:t>Collaborative</a:t>
            </a:r>
            <a:r>
              <a:rPr lang="en-US" sz="2900" noProof="1"/>
              <a:t> apps – Agile apps, Team Meeting apps etc.</a:t>
            </a:r>
          </a:p>
          <a:p>
            <a:pPr lvl="1"/>
            <a:r>
              <a:rPr lang="en-US" sz="2900" b="1" noProof="1">
                <a:solidFill>
                  <a:schemeClr val="bg1"/>
                </a:solidFill>
              </a:rPr>
              <a:t>Apps</a:t>
            </a:r>
            <a:r>
              <a:rPr lang="en-US" sz="2900" noProof="1"/>
              <a:t> that </a:t>
            </a:r>
            <a:r>
              <a:rPr lang="en-US" sz="2900" b="1" noProof="1">
                <a:solidFill>
                  <a:schemeClr val="bg1"/>
                </a:solidFill>
              </a:rPr>
              <a:t>require notifications </a:t>
            </a:r>
            <a:r>
              <a:rPr lang="en-US" sz="2900" noProof="1"/>
              <a:t>– Email, Chat, Social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74100-4F64-483B-887E-3D754700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30A6A-2658-4B30-87F6-0974BF7616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E318E7-CD0A-4A7B-A18F-6D32E179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provides </a:t>
            </a:r>
            <a:r>
              <a:rPr lang="en-US" sz="3200" b="1" noProof="1">
                <a:solidFill>
                  <a:schemeClr val="bg1"/>
                </a:solidFill>
              </a:rPr>
              <a:t>API</a:t>
            </a:r>
            <a:r>
              <a:rPr lang="en-US" sz="3200" noProof="1"/>
              <a:t> for creating </a:t>
            </a:r>
            <a:r>
              <a:rPr lang="en-US" sz="3200" b="1" noProof="1">
                <a:solidFill>
                  <a:schemeClr val="bg1"/>
                </a:solidFill>
              </a:rPr>
              <a:t>server-to-client RPC</a:t>
            </a:r>
            <a:r>
              <a:rPr lang="en-US" sz="3200" noProof="1"/>
              <a:t>s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RPCs</a:t>
            </a:r>
            <a:r>
              <a:rPr lang="en-US" sz="3000" noProof="1"/>
              <a:t> call </a:t>
            </a:r>
            <a:r>
              <a:rPr lang="en-US" sz="3000" b="1" noProof="1">
                <a:solidFill>
                  <a:schemeClr val="bg1"/>
                </a:solidFill>
              </a:rPr>
              <a:t>JavaScript</a:t>
            </a:r>
            <a:r>
              <a:rPr lang="en-US" sz="3000" noProof="1"/>
              <a:t> functions on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and vice-versa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RPCs</a:t>
            </a:r>
            <a:r>
              <a:rPr lang="en-US" sz="3000" noProof="1"/>
              <a:t> are called from </a:t>
            </a:r>
            <a:r>
              <a:rPr lang="en-US" sz="3000" b="1" noProof="1">
                <a:solidFill>
                  <a:schemeClr val="bg1"/>
                </a:solidFill>
              </a:rPr>
              <a:t>server-side</a:t>
            </a:r>
            <a:r>
              <a:rPr lang="en-US" sz="3000" noProof="1"/>
              <a:t> .NET Code</a:t>
            </a:r>
          </a:p>
          <a:p>
            <a:r>
              <a:rPr lang="en-US" sz="3200" noProof="1"/>
              <a:t>Some of the core features of </a:t>
            </a:r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include:</a:t>
            </a:r>
          </a:p>
          <a:p>
            <a:pPr lvl="1"/>
            <a:r>
              <a:rPr lang="en-US" sz="3000" noProof="1"/>
              <a:t>Handling </a:t>
            </a:r>
            <a:r>
              <a:rPr lang="en-US" sz="3000" b="1" noProof="1">
                <a:solidFill>
                  <a:schemeClr val="bg1"/>
                </a:solidFill>
              </a:rPr>
              <a:t>connection management </a:t>
            </a:r>
            <a:r>
              <a:rPr lang="en-US" sz="3000" noProof="1"/>
              <a:t>automatically</a:t>
            </a:r>
          </a:p>
          <a:p>
            <a:pPr lvl="1"/>
            <a:r>
              <a:rPr lang="en-US" sz="3000" noProof="1"/>
              <a:t>Sending messages to all connected clients simultaneously (</a:t>
            </a:r>
            <a:r>
              <a:rPr lang="en-US" sz="3000" b="1" noProof="1">
                <a:solidFill>
                  <a:schemeClr val="bg1"/>
                </a:solidFill>
              </a:rPr>
              <a:t>broadcast</a:t>
            </a:r>
            <a:r>
              <a:rPr lang="en-US" sz="3000" noProof="1"/>
              <a:t>)</a:t>
            </a:r>
          </a:p>
          <a:p>
            <a:pPr lvl="1"/>
            <a:r>
              <a:rPr lang="en-US" sz="3000" noProof="1"/>
              <a:t>Sending messages to a specific client or </a:t>
            </a:r>
            <a:r>
              <a:rPr lang="en-US" sz="3000" b="1" noProof="1">
                <a:solidFill>
                  <a:schemeClr val="bg1"/>
                </a:solidFill>
              </a:rPr>
              <a:t>group</a:t>
            </a:r>
            <a:r>
              <a:rPr lang="en-US" sz="3000" noProof="1"/>
              <a:t> of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</a:p>
          <a:p>
            <a:pPr lvl="1"/>
            <a:r>
              <a:rPr lang="en-US" sz="3000" noProof="1"/>
              <a:t>Scaling to handle increasing traffic (</a:t>
            </a:r>
            <a:r>
              <a:rPr lang="en-US" sz="3000" b="1" noProof="1">
                <a:solidFill>
                  <a:schemeClr val="bg1"/>
                </a:solidFill>
              </a:rPr>
              <a:t>Azure SignalR Service</a:t>
            </a:r>
            <a:r>
              <a:rPr lang="en-US" sz="3000" noProof="1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9CE39-7DEF-4DBD-9216-092FFD11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68F1-4154-4E58-9514-CE9328BB46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A0726-E414-4ED3-834A-EE484B9BA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SignalR</a:t>
            </a:r>
            <a:r>
              <a:rPr lang="en-US" noProof="1"/>
              <a:t> supports 3 techniques for handling RTC</a:t>
            </a:r>
          </a:p>
          <a:p>
            <a:pPr lvl="1"/>
            <a:r>
              <a:rPr lang="en-US" noProof="1"/>
              <a:t>WebSockets</a:t>
            </a:r>
          </a:p>
          <a:p>
            <a:pPr lvl="1"/>
            <a:r>
              <a:rPr lang="en-US" noProof="1"/>
              <a:t>Server-Sent Events</a:t>
            </a:r>
          </a:p>
          <a:p>
            <a:pPr lvl="1"/>
            <a:r>
              <a:rPr lang="en-US" noProof="1"/>
              <a:t>Long Polling</a:t>
            </a:r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endParaRPr lang="en-US" noProof="1"/>
          </a:p>
          <a:p>
            <a:r>
              <a:rPr lang="en-US" b="1" noProof="1">
                <a:solidFill>
                  <a:schemeClr val="bg1"/>
                </a:solidFill>
              </a:rPr>
              <a:t>SingalR</a:t>
            </a:r>
            <a:r>
              <a:rPr lang="en-US" noProof="1"/>
              <a:t> automatically chooses the best transport method</a:t>
            </a:r>
          </a:p>
          <a:p>
            <a:pPr lvl="1"/>
            <a:r>
              <a:rPr lang="en-US" noProof="1"/>
              <a:t>Chosen within the </a:t>
            </a:r>
            <a:r>
              <a:rPr lang="en-US" b="1" noProof="1">
                <a:solidFill>
                  <a:schemeClr val="bg1"/>
                </a:solidFill>
              </a:rPr>
              <a:t>capabilities</a:t>
            </a:r>
            <a:r>
              <a:rPr lang="en-US" noProof="1"/>
              <a:t> of the </a:t>
            </a:r>
            <a:r>
              <a:rPr lang="en-US" b="1" noProof="1">
                <a:solidFill>
                  <a:schemeClr val="bg1"/>
                </a:solidFill>
              </a:rPr>
              <a:t>Server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7967F-7803-429D-BB40-5D254963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397E4-9541-4320-A68F-4C736FE881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26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93EC2-D975-4AE1-893F-DB6D78AEA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1" y="1324827"/>
            <a:ext cx="6183369" cy="3759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1CCD5-4423-46F0-9287-BB9F8B4C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0" y="3917157"/>
            <a:ext cx="4139419" cy="120643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09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84A54-6AA5-410D-9734-5BF06325D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100" b="1" noProof="1">
                <a:solidFill>
                  <a:schemeClr val="bg1"/>
                </a:solidFill>
              </a:rPr>
              <a:t>SignalR</a:t>
            </a:r>
            <a:r>
              <a:rPr lang="en-US" sz="3100" noProof="1"/>
              <a:t> uses </a:t>
            </a:r>
            <a:r>
              <a:rPr lang="en-US" sz="3100" b="1" noProof="1">
                <a:solidFill>
                  <a:schemeClr val="bg1"/>
                </a:solidFill>
              </a:rPr>
              <a:t>hubs</a:t>
            </a:r>
            <a:r>
              <a:rPr lang="en-US" sz="3100" noProof="1"/>
              <a:t> to establish communication client &lt;–&gt; server</a:t>
            </a:r>
          </a:p>
          <a:p>
            <a:pPr lvl="1"/>
            <a:r>
              <a:rPr lang="en-US" sz="2900" noProof="1"/>
              <a:t>A </a:t>
            </a:r>
            <a:r>
              <a:rPr lang="en-US" sz="2900" b="1" noProof="1">
                <a:solidFill>
                  <a:schemeClr val="bg1"/>
                </a:solidFill>
              </a:rPr>
              <a:t>hub</a:t>
            </a:r>
            <a:r>
              <a:rPr lang="en-US" sz="2900" noProof="1"/>
              <a:t> is </a:t>
            </a:r>
            <a:r>
              <a:rPr lang="en-US" sz="2900" b="1" noProof="1">
                <a:solidFill>
                  <a:schemeClr val="bg1"/>
                </a:solidFill>
              </a:rPr>
              <a:t>high-level pipeline</a:t>
            </a:r>
          </a:p>
          <a:p>
            <a:pPr lvl="1"/>
            <a:r>
              <a:rPr lang="en-US" sz="2900" noProof="1"/>
              <a:t>Allows a </a:t>
            </a:r>
            <a:r>
              <a:rPr lang="en-US" sz="2900" b="1" noProof="1">
                <a:solidFill>
                  <a:schemeClr val="bg1"/>
                </a:solidFill>
              </a:rPr>
              <a:t>Client</a:t>
            </a:r>
            <a:r>
              <a:rPr lang="en-US" sz="2900" noProof="1"/>
              <a:t> and </a:t>
            </a:r>
            <a:r>
              <a:rPr lang="en-US" sz="2900" b="1" noProof="1">
                <a:solidFill>
                  <a:schemeClr val="bg1"/>
                </a:solidFill>
              </a:rPr>
              <a:t>Server</a:t>
            </a:r>
            <a:r>
              <a:rPr lang="en-US" sz="2900" noProof="1"/>
              <a:t> to </a:t>
            </a:r>
            <a:r>
              <a:rPr lang="en-US" sz="2900" b="1" noProof="1">
                <a:solidFill>
                  <a:schemeClr val="bg1"/>
                </a:solidFill>
              </a:rPr>
              <a:t>call methods </a:t>
            </a:r>
            <a:r>
              <a:rPr lang="en-US" sz="2900" noProof="1"/>
              <a:t>on each other</a:t>
            </a:r>
          </a:p>
          <a:p>
            <a:r>
              <a:rPr lang="en-US" sz="3100" b="1" noProof="1">
                <a:solidFill>
                  <a:schemeClr val="bg1"/>
                </a:solidFill>
              </a:rPr>
              <a:t>Hubs</a:t>
            </a:r>
            <a:r>
              <a:rPr lang="en-US" sz="3100" noProof="1"/>
              <a:t> call </a:t>
            </a:r>
            <a:r>
              <a:rPr lang="en-US" sz="3100" b="1" noProof="1">
                <a:solidFill>
                  <a:schemeClr val="bg1"/>
                </a:solidFill>
              </a:rPr>
              <a:t>client-side</a:t>
            </a:r>
            <a:r>
              <a:rPr lang="en-US" sz="3100" noProof="1"/>
              <a:t> code by </a:t>
            </a:r>
            <a:r>
              <a:rPr lang="en-US" sz="3100" b="1" noProof="1">
                <a:solidFill>
                  <a:schemeClr val="bg1"/>
                </a:solidFill>
              </a:rPr>
              <a:t>sending messages</a:t>
            </a:r>
          </a:p>
          <a:p>
            <a:pPr lvl="1"/>
            <a:r>
              <a:rPr lang="en-US" sz="2900" noProof="1"/>
              <a:t>These messages contain the </a:t>
            </a:r>
            <a:r>
              <a:rPr lang="en-US" sz="2900" b="1" noProof="1">
                <a:solidFill>
                  <a:schemeClr val="bg1"/>
                </a:solidFill>
              </a:rPr>
              <a:t>method</a:t>
            </a:r>
            <a:r>
              <a:rPr lang="en-US" sz="2900" noProof="1"/>
              <a:t> </a:t>
            </a:r>
            <a:r>
              <a:rPr lang="en-US" sz="2900" b="1" noProof="1">
                <a:solidFill>
                  <a:schemeClr val="bg1"/>
                </a:solidFill>
              </a:rPr>
              <a:t>name</a:t>
            </a:r>
            <a:r>
              <a:rPr lang="en-US" sz="2900" noProof="1"/>
              <a:t> and the </a:t>
            </a:r>
            <a:r>
              <a:rPr lang="en-US" sz="2900" b="1" noProof="1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sz="2900" noProof="1"/>
              <a:t>Objects sent as </a:t>
            </a:r>
            <a:r>
              <a:rPr lang="en-US" sz="2900" b="1" noProof="1">
                <a:solidFill>
                  <a:schemeClr val="bg1"/>
                </a:solidFill>
              </a:rPr>
              <a:t>method parameters </a:t>
            </a:r>
            <a:r>
              <a:rPr lang="en-US" sz="2900" noProof="1"/>
              <a:t>are </a:t>
            </a:r>
            <a:r>
              <a:rPr lang="en-US" sz="2900" b="1" noProof="1">
                <a:solidFill>
                  <a:schemeClr val="bg1"/>
                </a:solidFill>
              </a:rPr>
              <a:t>deserialized</a:t>
            </a:r>
          </a:p>
          <a:p>
            <a:pPr lvl="1"/>
            <a:r>
              <a:rPr lang="en-US" sz="2900" noProof="1"/>
              <a:t>The client tries to find a method, matching the </a:t>
            </a:r>
            <a:r>
              <a:rPr lang="en-US" sz="2900" b="1" noProof="1">
                <a:solidFill>
                  <a:schemeClr val="bg1"/>
                </a:solidFill>
              </a:rPr>
              <a:t>given name</a:t>
            </a:r>
          </a:p>
          <a:p>
            <a:pPr lvl="1"/>
            <a:r>
              <a:rPr lang="en-US" sz="2900" noProof="1"/>
              <a:t>When the </a:t>
            </a:r>
            <a:r>
              <a:rPr lang="en-US" sz="2900" b="1" noProof="1">
                <a:solidFill>
                  <a:schemeClr val="bg1"/>
                </a:solidFill>
              </a:rPr>
              <a:t>Client</a:t>
            </a:r>
            <a:r>
              <a:rPr lang="en-US" sz="2900" noProof="1"/>
              <a:t> finds the method, it </a:t>
            </a:r>
            <a:r>
              <a:rPr lang="en-US" sz="2900" b="1" noProof="1">
                <a:solidFill>
                  <a:schemeClr val="bg1"/>
                </a:solidFill>
              </a:rPr>
              <a:t>passes</a:t>
            </a:r>
            <a:r>
              <a:rPr lang="en-US" sz="2900" noProof="1"/>
              <a:t> the </a:t>
            </a:r>
            <a:r>
              <a:rPr lang="en-US" sz="2900" b="1" noProof="1">
                <a:solidFill>
                  <a:schemeClr val="bg1"/>
                </a:solidFill>
              </a:rPr>
              <a:t>parameters</a:t>
            </a:r>
            <a:r>
              <a:rPr lang="en-US" sz="2900" noProof="1"/>
              <a:t> to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7A039-C5B5-41E1-A944-EAB72F2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noProof="1"/>
              <a:t>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AF49-3B10-4E16-9ADE-FA1235C291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Graphic 4" descr="Network">
            <a:extLst>
              <a:ext uri="{FF2B5EF4-FFF2-40B4-BE49-F238E27FC236}">
                <a16:creationId xmlns:a16="http://schemas.microsoft.com/office/drawing/2014/main" id="{CA1C1FE6-61CE-491C-829E-D9024DB3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74203" y="1633285"/>
            <a:ext cx="1971562" cy="197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1DF21-B6ED-426F-9B60-87D84C594B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90" y="4042007"/>
            <a:ext cx="1338075" cy="16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6D253-66FF-416A-9F5E-7FE99CEA4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noProof="1"/>
              <a:t>You can pass </a:t>
            </a:r>
            <a:r>
              <a:rPr lang="en-US" b="1" noProof="1">
                <a:solidFill>
                  <a:schemeClr val="bg1"/>
                </a:solidFill>
              </a:rPr>
              <a:t>Strongly-typed</a:t>
            </a:r>
            <a:r>
              <a:rPr lang="en-US" noProof="1"/>
              <a:t> parameters to methods</a:t>
            </a:r>
          </a:p>
          <a:p>
            <a:pPr lvl="1"/>
            <a:r>
              <a:rPr lang="en-US" noProof="1"/>
              <a:t>This enables model binding on the server and vice-versa</a:t>
            </a:r>
          </a:p>
          <a:p>
            <a:pPr lvl="1"/>
            <a:r>
              <a:rPr lang="en-US" noProof="1"/>
              <a:t>These parameters are </a:t>
            </a:r>
            <a:r>
              <a:rPr lang="en-US" b="1" noProof="1">
                <a:solidFill>
                  <a:schemeClr val="bg1"/>
                </a:solidFill>
              </a:rPr>
              <a:t>deserialized</a:t>
            </a:r>
            <a:r>
              <a:rPr lang="en-US" noProof="1"/>
              <a:t>, using a </a:t>
            </a:r>
            <a:r>
              <a:rPr lang="en-US" b="1" noProof="1">
                <a:solidFill>
                  <a:schemeClr val="bg1"/>
                </a:solidFill>
              </a:rPr>
              <a:t>configured protocol</a:t>
            </a:r>
          </a:p>
          <a:p>
            <a:r>
              <a:rPr lang="en-US" b="1" noProof="1">
                <a:solidFill>
                  <a:schemeClr val="bg1"/>
                </a:solidFill>
              </a:rPr>
              <a:t>SignalR</a:t>
            </a:r>
            <a:r>
              <a:rPr lang="en-US" noProof="1"/>
              <a:t> provides 2 built-in hub protocols</a:t>
            </a:r>
          </a:p>
          <a:p>
            <a:pPr lvl="1"/>
            <a:r>
              <a:rPr lang="en-US" noProof="1"/>
              <a:t>A </a:t>
            </a:r>
            <a:r>
              <a:rPr lang="en-US" b="1" noProof="1">
                <a:solidFill>
                  <a:schemeClr val="bg1"/>
                </a:solidFill>
              </a:rPr>
              <a:t>text protocol</a:t>
            </a:r>
            <a:r>
              <a:rPr lang="en-US" noProof="1"/>
              <a:t> based on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</a:p>
          <a:p>
            <a:pPr lvl="1"/>
            <a:r>
              <a:rPr lang="en-US" noProof="1"/>
              <a:t>A </a:t>
            </a:r>
            <a:r>
              <a:rPr lang="en-US" b="1" noProof="1">
                <a:solidFill>
                  <a:schemeClr val="bg1"/>
                </a:solidFill>
              </a:rPr>
              <a:t>binary protocol</a:t>
            </a:r>
            <a:r>
              <a:rPr lang="en-US" noProof="1"/>
              <a:t> based on </a:t>
            </a:r>
            <a:r>
              <a:rPr lang="en-US" b="1" noProof="1">
                <a:solidFill>
                  <a:schemeClr val="bg1"/>
                </a:solidFill>
              </a:rPr>
              <a:t>MessagePack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MessagePack</a:t>
            </a:r>
            <a:r>
              <a:rPr lang="en-US" noProof="1"/>
              <a:t> generally creates smaller messages</a:t>
            </a:r>
          </a:p>
          <a:p>
            <a:pPr lvl="2"/>
            <a:r>
              <a:rPr lang="en-US" noProof="1"/>
              <a:t>Compared to the JSON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3FD9E-1785-4638-9C7A-A3020180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6EAC-218C-462F-9A59-BE12A62626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28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91481-554F-4BF0-BB39-B617D9099D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87" y="2602523"/>
            <a:ext cx="3213226" cy="3213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D4A1B-F12B-46FA-B0FD-E1BB16A6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30"/>
          <a:stretch/>
        </p:blipFill>
        <p:spPr>
          <a:xfrm>
            <a:off x="7176740" y="5864899"/>
            <a:ext cx="4279636" cy="614143"/>
          </a:xfrm>
          <a:prstGeom prst="roundRect">
            <a:avLst>
              <a:gd name="adj" fmla="val 37296"/>
            </a:avLst>
          </a:prstGeom>
        </p:spPr>
      </p:pic>
    </p:spTree>
    <p:extLst>
      <p:ext uri="{BB962C8B-B14F-4D97-AF65-F5344CB8AC3E}">
        <p14:creationId xmlns:p14="http://schemas.microsoft.com/office/powerpoint/2010/main" val="549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C36E5-30DB-4FAF-81B7-F3B2D1718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000" b="1" noProof="1">
                <a:solidFill>
                  <a:schemeClr val="bg1"/>
                </a:solidFill>
              </a:rPr>
              <a:t>MessagePack</a:t>
            </a:r>
            <a:r>
              <a:rPr lang="en-US" sz="3000" noProof="1"/>
              <a:t> is an efficient, </a:t>
            </a:r>
            <a:r>
              <a:rPr lang="en-US" sz="3000" b="1" noProof="1">
                <a:solidFill>
                  <a:schemeClr val="bg1"/>
                </a:solidFill>
              </a:rPr>
              <a:t>binary</a:t>
            </a:r>
            <a:r>
              <a:rPr lang="en-US" sz="3000" noProof="1"/>
              <a:t> serialization format</a:t>
            </a:r>
          </a:p>
          <a:p>
            <a:pPr lvl="1"/>
            <a:r>
              <a:rPr lang="en-US" sz="2800" noProof="1"/>
              <a:t>It’s like JSON, but fast and small</a:t>
            </a:r>
          </a:p>
          <a:p>
            <a:r>
              <a:rPr lang="en-US" sz="3000" b="1" noProof="1">
                <a:solidFill>
                  <a:schemeClr val="bg1"/>
                </a:solidFill>
              </a:rPr>
              <a:t>MessagePack</a:t>
            </a:r>
            <a:r>
              <a:rPr lang="en-US" sz="3000" noProof="1"/>
              <a:t> lets you exchange data among multiple languages</a:t>
            </a:r>
          </a:p>
          <a:p>
            <a:pPr lvl="1"/>
            <a:r>
              <a:rPr lang="en-US" sz="2800" noProof="1"/>
              <a:t>Small integers are encoded into a </a:t>
            </a:r>
            <a:r>
              <a:rPr lang="en-US" sz="2800" b="1" noProof="1">
                <a:solidFill>
                  <a:schemeClr val="bg1"/>
                </a:solidFill>
              </a:rPr>
              <a:t>single byte</a:t>
            </a:r>
          </a:p>
          <a:p>
            <a:pPr lvl="1"/>
            <a:r>
              <a:rPr lang="en-US" sz="2800" noProof="1"/>
              <a:t>Typical short strings require only </a:t>
            </a:r>
            <a:r>
              <a:rPr lang="en-US" sz="2800" b="1" noProof="1">
                <a:solidFill>
                  <a:schemeClr val="bg1"/>
                </a:solidFill>
              </a:rPr>
              <a:t>one extra byte</a:t>
            </a:r>
          </a:p>
          <a:p>
            <a:pPr lvl="2"/>
            <a:r>
              <a:rPr lang="en-US" sz="2600" noProof="1"/>
              <a:t>In addition to the strings themselves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B6B5A-AE5D-4E4E-8418-C2C31154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MessagePack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CE4B7-ADC8-4549-BF10-1695B518FD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29</a:t>
            </a:fld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D5DD-858D-48E0-9E1D-EAA5A313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t="42433" r="7816"/>
          <a:stretch/>
        </p:blipFill>
        <p:spPr>
          <a:xfrm>
            <a:off x="6224953" y="4775200"/>
            <a:ext cx="5237827" cy="1723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D978B-27A7-4F18-893F-01BF2F76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5" r="6379" b="61791"/>
          <a:stretch/>
        </p:blipFill>
        <p:spPr>
          <a:xfrm>
            <a:off x="867695" y="5099866"/>
            <a:ext cx="5084411" cy="1073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3779F-3868-4138-AFE1-6353D1EB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81" y="2680583"/>
            <a:ext cx="2014634" cy="2014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E8DA1-B54D-4D3B-B762-5AF9B785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45" y="1252447"/>
            <a:ext cx="1348153" cy="13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1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Hubs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API</a:t>
            </a:r>
            <a:r>
              <a:rPr lang="en-US" sz="3200" noProof="1"/>
              <a:t> provides a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for applications to consume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Hub</a:t>
            </a:r>
            <a:r>
              <a:rPr lang="en-US" sz="3000" noProof="1"/>
              <a:t> class manages connections, groups, messaging</a:t>
            </a:r>
          </a:p>
          <a:p>
            <a:pPr lvl="1"/>
            <a:r>
              <a:rPr lang="en-US" sz="3000" noProof="1"/>
              <a:t>It also automatically manages the </a:t>
            </a:r>
            <a:r>
              <a:rPr lang="en-US" sz="3000" b="1" noProof="1">
                <a:solidFill>
                  <a:schemeClr val="bg1"/>
                </a:solidFill>
              </a:rPr>
              <a:t>Identity</a:t>
            </a:r>
            <a:r>
              <a:rPr lang="en-US" sz="3000" noProof="1"/>
              <a:t> system</a:t>
            </a:r>
          </a:p>
          <a:p>
            <a:pPr lvl="1"/>
            <a:r>
              <a:rPr lang="en-US" sz="3000" noProof="1"/>
              <a:t>This provides convenience and comfort when developing Hubs</a:t>
            </a:r>
          </a:p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contains several helpful members</a:t>
            </a:r>
          </a:p>
          <a:p>
            <a:pPr lvl="1"/>
            <a:r>
              <a:rPr lang="en-US" sz="3000" noProof="1"/>
              <a:t>The Hub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, The Hub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, The Group </a:t>
            </a:r>
            <a:r>
              <a:rPr lang="en-US" sz="3000" b="1" noProof="1">
                <a:solidFill>
                  <a:schemeClr val="bg1"/>
                </a:solidFill>
              </a:rPr>
              <a:t>Manager</a:t>
            </a:r>
          </a:p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contains methods for capturing Connection </a:t>
            </a:r>
            <a:r>
              <a:rPr lang="en-US" sz="3200" b="1" noProof="1">
                <a:solidFill>
                  <a:schemeClr val="bg1"/>
                </a:solidFill>
              </a:rPr>
              <a:t>events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OnConnectedAsync()</a:t>
            </a:r>
            <a:r>
              <a:rPr lang="en-US" sz="3000" noProof="1"/>
              <a:t> &amp; </a:t>
            </a:r>
            <a:r>
              <a:rPr lang="en-US" sz="3000" b="1" noProof="1">
                <a:solidFill>
                  <a:schemeClr val="bg1"/>
                </a:solidFill>
              </a:rPr>
              <a:t>OnDisconnectedAsync()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1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Context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Context</a:t>
            </a:r>
            <a:r>
              <a:rPr lang="en-US" sz="3200" noProof="1"/>
              <a:t> property</a:t>
            </a:r>
          </a:p>
          <a:p>
            <a:pPr lvl="1"/>
            <a:r>
              <a:rPr lang="en-US" sz="2800" noProof="1"/>
              <a:t>It contains properties with information about the connection</a:t>
            </a:r>
          </a:p>
          <a:p>
            <a:r>
              <a:rPr lang="en-US" sz="3000" noProof="1"/>
              <a:t>The most important properties provided by the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 are: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ConnectionId</a:t>
            </a:r>
            <a:r>
              <a:rPr lang="en-US" sz="2800" noProof="1"/>
              <a:t> – Gets the unique Id for the connection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UserIdentifier</a:t>
            </a:r>
            <a:r>
              <a:rPr lang="en-US" sz="2800" noProof="1"/>
              <a:t> – Gets the user identifier – </a:t>
            </a:r>
            <a:r>
              <a:rPr lang="en-US" sz="2800" b="1" noProof="1">
                <a:solidFill>
                  <a:schemeClr val="bg1"/>
                </a:solidFill>
              </a:rPr>
              <a:t>ClaimTypes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NameIdentifier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User</a:t>
            </a:r>
            <a:r>
              <a:rPr lang="en-US" sz="2800" noProof="1"/>
              <a:t> – Gets the </a:t>
            </a:r>
            <a:r>
              <a:rPr lang="en-US" sz="2800" b="1" noProof="1">
                <a:solidFill>
                  <a:schemeClr val="bg1"/>
                </a:solidFill>
              </a:rPr>
              <a:t>ClaimsPrincipal</a:t>
            </a:r>
            <a:r>
              <a:rPr lang="en-US" sz="2800" noProof="1"/>
              <a:t> associated with the current user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Items</a:t>
            </a:r>
            <a:r>
              <a:rPr lang="en-US" sz="2800" noProof="1"/>
              <a:t> – Gets a </a:t>
            </a:r>
            <a:r>
              <a:rPr lang="en-US" sz="2800" b="1" noProof="1">
                <a:solidFill>
                  <a:schemeClr val="bg1"/>
                </a:solidFill>
              </a:rPr>
              <a:t>key-value-pair</a:t>
            </a:r>
            <a:r>
              <a:rPr lang="en-US" sz="2800" noProof="1"/>
              <a:t> collection, used for data sharing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 also holds the methods </a:t>
            </a:r>
            <a:r>
              <a:rPr lang="en-US" sz="3000" b="1" noProof="1">
                <a:solidFill>
                  <a:schemeClr val="bg1"/>
                </a:solidFill>
              </a:rPr>
              <a:t>GetHttpContext</a:t>
            </a:r>
            <a:r>
              <a:rPr lang="en-US" sz="3000" noProof="1"/>
              <a:t> and </a:t>
            </a:r>
            <a:r>
              <a:rPr lang="en-US" sz="3000" b="1" noProof="1">
                <a:solidFill>
                  <a:schemeClr val="bg1"/>
                </a:solidFill>
              </a:rPr>
              <a:t>Abort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88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Clients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Clients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communication between server and client</a:t>
            </a:r>
          </a:p>
          <a:p>
            <a:r>
              <a:rPr lang="en-US" sz="3000" noProof="1"/>
              <a:t>The most important members provided by 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are: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– Calls a method on </a:t>
            </a:r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connected clients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Caller</a:t>
            </a:r>
            <a:r>
              <a:rPr lang="en-US" sz="2800" noProof="1"/>
              <a:t> – Calls a method on the </a:t>
            </a:r>
            <a:r>
              <a:rPr lang="en-US" sz="2800" b="1" noProof="1">
                <a:solidFill>
                  <a:schemeClr val="bg1"/>
                </a:solidFill>
              </a:rPr>
              <a:t>client</a:t>
            </a:r>
            <a:r>
              <a:rPr lang="en-US" sz="2800" noProof="1"/>
              <a:t> that </a:t>
            </a:r>
            <a:r>
              <a:rPr lang="en-US" sz="2800" b="1" noProof="1">
                <a:solidFill>
                  <a:schemeClr val="bg1"/>
                </a:solidFill>
              </a:rPr>
              <a:t>invoked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hub method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Others</a:t>
            </a:r>
            <a:r>
              <a:rPr lang="en-US" sz="2800" noProof="1"/>
              <a:t> – Calls a method on all connected clients </a:t>
            </a:r>
            <a:r>
              <a:rPr lang="en-US" sz="2800" b="1" noProof="1">
                <a:solidFill>
                  <a:schemeClr val="bg1"/>
                </a:solidFill>
              </a:rPr>
              <a:t>except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caller client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also holds many other methods for </a:t>
            </a:r>
            <a:r>
              <a:rPr lang="en-US" sz="3000" b="1" noProof="1">
                <a:solidFill>
                  <a:schemeClr val="bg1"/>
                </a:solidFill>
              </a:rPr>
              <a:t>filtering clients</a:t>
            </a:r>
          </a:p>
          <a:p>
            <a:pPr lvl="1"/>
            <a:r>
              <a:rPr lang="en-US" sz="2800" noProof="1"/>
              <a:t>These methods helps specify </a:t>
            </a:r>
            <a:r>
              <a:rPr lang="en-US" sz="2800" b="1" noProof="1">
                <a:solidFill>
                  <a:schemeClr val="bg1"/>
                </a:solidFill>
              </a:rPr>
              <a:t>particular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816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18740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Group Manager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Groups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managing client clustering</a:t>
            </a:r>
          </a:p>
          <a:p>
            <a:pPr lvl="1"/>
            <a:r>
              <a:rPr lang="en-US" sz="2800" noProof="1"/>
              <a:t>You can add </a:t>
            </a:r>
            <a:r>
              <a:rPr lang="en-US" sz="2800" b="1" noProof="1">
                <a:solidFill>
                  <a:schemeClr val="bg1"/>
                </a:solidFill>
              </a:rPr>
              <a:t>Clients</a:t>
            </a:r>
            <a:r>
              <a:rPr lang="en-US" sz="2800" noProof="1"/>
              <a:t> to a specific </a:t>
            </a:r>
            <a:r>
              <a:rPr lang="en-US" sz="2800" b="1" noProof="1">
                <a:solidFill>
                  <a:schemeClr val="bg1"/>
                </a:solidFill>
              </a:rPr>
              <a:t>Group</a:t>
            </a:r>
          </a:p>
          <a:p>
            <a:pPr lvl="2"/>
            <a:r>
              <a:rPr lang="en-US" sz="2600" noProof="1"/>
              <a:t>Using </a:t>
            </a:r>
            <a:r>
              <a:rPr lang="en-US" sz="2600" b="1" noProof="1">
                <a:solidFill>
                  <a:schemeClr val="bg1"/>
                </a:solidFill>
              </a:rPr>
              <a:t>AddToGroupAsync()</a:t>
            </a:r>
            <a:endParaRPr lang="en-US" sz="2600" noProof="1"/>
          </a:p>
          <a:p>
            <a:pPr lvl="1"/>
            <a:r>
              <a:rPr lang="en-US" sz="2800" noProof="1"/>
              <a:t>You can remove </a:t>
            </a:r>
            <a:r>
              <a:rPr lang="en-US" sz="2800" b="1" noProof="1">
                <a:solidFill>
                  <a:schemeClr val="bg1"/>
                </a:solidFill>
              </a:rPr>
              <a:t>Clients</a:t>
            </a:r>
            <a:r>
              <a:rPr lang="en-US" sz="2800" noProof="1"/>
              <a:t> from a specific </a:t>
            </a:r>
            <a:r>
              <a:rPr lang="en-US" sz="2800" b="1" noProof="1">
                <a:solidFill>
                  <a:schemeClr val="bg1"/>
                </a:solidFill>
              </a:rPr>
              <a:t>Group</a:t>
            </a:r>
          </a:p>
          <a:p>
            <a:pPr lvl="2"/>
            <a:r>
              <a:rPr lang="en-US" sz="2600" noProof="1"/>
              <a:t>Using </a:t>
            </a:r>
            <a:r>
              <a:rPr lang="en-US" sz="2600" b="1" noProof="1">
                <a:solidFill>
                  <a:schemeClr val="bg1"/>
                </a:solidFill>
              </a:rPr>
              <a:t>RemoveFromGroupAsync()</a:t>
            </a:r>
          </a:p>
          <a:p>
            <a:r>
              <a:rPr lang="en-US" sz="3000" b="1" noProof="1">
                <a:solidFill>
                  <a:schemeClr val="bg1"/>
                </a:solidFill>
              </a:rPr>
              <a:t>Grouping Clients </a:t>
            </a:r>
            <a:r>
              <a:rPr lang="en-US" sz="3000" noProof="1"/>
              <a:t>helps you </a:t>
            </a:r>
            <a:r>
              <a:rPr lang="en-US" sz="3000" b="1" noProof="1">
                <a:solidFill>
                  <a:schemeClr val="bg1"/>
                </a:solidFill>
              </a:rPr>
              <a:t>broadcast</a:t>
            </a:r>
            <a:r>
              <a:rPr lang="en-US" sz="3000" noProof="1"/>
              <a:t> messages to specific auditories</a:t>
            </a:r>
          </a:p>
          <a:p>
            <a:pPr lvl="1"/>
            <a:r>
              <a:rPr lang="en-US" sz="2800" noProof="1"/>
              <a:t>In </a:t>
            </a:r>
            <a:r>
              <a:rPr lang="en-US" sz="2800" b="1" noProof="1">
                <a:solidFill>
                  <a:schemeClr val="bg1"/>
                </a:solidFill>
              </a:rPr>
              <a:t>real-time apps</a:t>
            </a:r>
            <a:r>
              <a:rPr lang="en-US" sz="2800" noProof="1"/>
              <a:t>, it is </a:t>
            </a:r>
            <a:r>
              <a:rPr lang="en-US" sz="2800" b="1" noProof="1">
                <a:solidFill>
                  <a:schemeClr val="bg1"/>
                </a:solidFill>
              </a:rPr>
              <a:t>rarely</a:t>
            </a:r>
            <a:r>
              <a:rPr lang="en-US" sz="2800" noProof="1"/>
              <a:t> needed to </a:t>
            </a:r>
            <a:r>
              <a:rPr lang="en-US" sz="2800" b="1" noProof="1">
                <a:solidFill>
                  <a:schemeClr val="bg1"/>
                </a:solidFill>
              </a:rPr>
              <a:t>broadcast</a:t>
            </a:r>
            <a:r>
              <a:rPr lang="en-US" sz="2800" noProof="1"/>
              <a:t> a message to </a:t>
            </a:r>
            <a:r>
              <a:rPr lang="en-US" sz="2800" b="1" noProof="1">
                <a:solidFill>
                  <a:schemeClr val="bg1"/>
                </a:solidFill>
              </a:rPr>
              <a:t>all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33</a:t>
            </a:fld>
            <a:endParaRPr lang="en-US" noProof="1"/>
          </a:p>
        </p:txBody>
      </p:sp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608A6F48-B294-4CCD-A41D-59E0F3F7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220808" y="1443404"/>
            <a:ext cx="3971192" cy="39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4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C4282-83B2-4DE6-8572-1AD12B72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1112C-EEF9-4D30-977D-46308BDB1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a very simplistic Chat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161-40BC-4537-84C1-07E8520F5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4" y="687968"/>
            <a:ext cx="73479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44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68315"/>
          </a:xfrm>
        </p:spPr>
        <p:txBody>
          <a:bodyPr/>
          <a:lstStyle/>
          <a:p>
            <a:r>
              <a:rPr lang="en-US" sz="3000" dirty="0"/>
              <a:t>Let’s create a simple </a:t>
            </a:r>
            <a:r>
              <a:rPr lang="en-US" sz="3000" b="1" dirty="0">
                <a:solidFill>
                  <a:schemeClr val="bg1"/>
                </a:solidFill>
              </a:rPr>
              <a:t>Chat</a:t>
            </a:r>
            <a:r>
              <a:rPr lang="en-US" sz="3000" dirty="0"/>
              <a:t> application in </a:t>
            </a:r>
            <a:r>
              <a:rPr lang="en-US" sz="30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dirty="0"/>
              <a:t>The app will let users type a username and sent a message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2685B-C245-46D7-ABB6-9DCD930C3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1077"/>
          <a:stretch/>
        </p:blipFill>
        <p:spPr>
          <a:xfrm>
            <a:off x="321187" y="2464440"/>
            <a:ext cx="8700917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F784C-E291-4F4B-9069-17B32B0B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13" y="4668716"/>
            <a:ext cx="8614599" cy="18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1931427"/>
          </a:xfrm>
        </p:spPr>
        <p:txBody>
          <a:bodyPr/>
          <a:lstStyle/>
          <a:p>
            <a:r>
              <a:rPr lang="en-US" sz="3000" dirty="0"/>
              <a:t>Let’s create a simple </a:t>
            </a:r>
            <a:r>
              <a:rPr lang="en-US" sz="3000" b="1" dirty="0">
                <a:solidFill>
                  <a:schemeClr val="bg1"/>
                </a:solidFill>
              </a:rPr>
              <a:t>Chat</a:t>
            </a:r>
            <a:r>
              <a:rPr lang="en-US" sz="3000" dirty="0"/>
              <a:t> application in </a:t>
            </a:r>
            <a:r>
              <a:rPr lang="en-US" sz="30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dirty="0"/>
              <a:t>Create an empty project</a:t>
            </a:r>
          </a:p>
          <a:p>
            <a:pPr lvl="1"/>
            <a:r>
              <a:rPr lang="en-US" sz="2800" dirty="0"/>
              <a:t>In Solution Explorer, Right-click on the project, Add -&gt; Client-Side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5EE19-8E8A-4044-A174-4F0E968A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0" y="2973130"/>
            <a:ext cx="5081839" cy="357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62507-B2B2-43CF-91E4-9314D6B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71" y="2973130"/>
            <a:ext cx="5081837" cy="356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25"/>
            <a:ext cx="11818096" cy="5398106"/>
          </a:xfrm>
        </p:spPr>
        <p:txBody>
          <a:bodyPr/>
          <a:lstStyle/>
          <a:p>
            <a:r>
              <a:rPr lang="en-US" sz="3000" noProof="1"/>
              <a:t>Let’s create a simple Chat application in ASP.NET Core</a:t>
            </a:r>
          </a:p>
          <a:p>
            <a:pPr lvl="1"/>
            <a:r>
              <a:rPr lang="en-US" sz="2800" noProof="1"/>
              <a:t>Create a </a:t>
            </a:r>
            <a:r>
              <a:rPr lang="en-US" sz="2800" b="1" noProof="1">
                <a:solidFill>
                  <a:schemeClr val="bg1"/>
                </a:solidFill>
              </a:rPr>
              <a:t>Hubs</a:t>
            </a:r>
            <a:r>
              <a:rPr lang="en-US" sz="2800" noProof="1"/>
              <a:t> folder in the project, and create a </a:t>
            </a:r>
            <a:r>
              <a:rPr lang="en-US" sz="2800" b="1" noProof="1">
                <a:solidFill>
                  <a:schemeClr val="bg1"/>
                </a:solidFill>
              </a:rPr>
              <a:t>ChatHub.cs</a:t>
            </a:r>
            <a:r>
              <a:rPr lang="en-US" sz="2800" noProof="1">
                <a:solidFill>
                  <a:schemeClr val="bg1"/>
                </a:solidFill>
              </a:rPr>
              <a:t> </a:t>
            </a:r>
            <a:r>
              <a:rPr lang="en-US" sz="2800" noProof="1"/>
              <a:t>class file</a:t>
            </a:r>
          </a:p>
          <a:p>
            <a:pPr lvl="1"/>
            <a:endParaRPr lang="en-US" sz="2800" noProof="1"/>
          </a:p>
          <a:p>
            <a:pPr lvl="1"/>
            <a:endParaRPr lang="en-US" sz="2800" noProof="1"/>
          </a:p>
          <a:p>
            <a:pPr lvl="1"/>
            <a:endParaRPr lang="en-US" sz="2800" noProof="1"/>
          </a:p>
          <a:p>
            <a:pPr lvl="1"/>
            <a:r>
              <a:rPr lang="en-US" sz="2800" noProof="1"/>
              <a:t>The </a:t>
            </a:r>
            <a:r>
              <a:rPr lang="en-US" sz="2800" b="1" noProof="1">
                <a:solidFill>
                  <a:schemeClr val="bg1"/>
                </a:solidFill>
              </a:rPr>
              <a:t>ChatHub</a:t>
            </a:r>
            <a:r>
              <a:rPr lang="en-US" sz="2800" noProof="1"/>
              <a:t> class inherits from the </a:t>
            </a:r>
            <a:r>
              <a:rPr lang="en-US" sz="2800" b="1" noProof="1">
                <a:solidFill>
                  <a:schemeClr val="bg1"/>
                </a:solidFill>
              </a:rPr>
              <a:t>SignalR Hub </a:t>
            </a:r>
            <a:r>
              <a:rPr lang="en-US" sz="2800" noProof="1"/>
              <a:t>class</a:t>
            </a:r>
          </a:p>
          <a:p>
            <a:pPr lvl="2"/>
            <a:r>
              <a:rPr lang="en-US" sz="2600" noProof="1"/>
              <a:t>The </a:t>
            </a:r>
            <a:r>
              <a:rPr lang="en-US" sz="2600" b="1" noProof="1">
                <a:solidFill>
                  <a:schemeClr val="bg1"/>
                </a:solidFill>
              </a:rPr>
              <a:t>Hub</a:t>
            </a:r>
            <a:r>
              <a:rPr lang="en-US" sz="2600" noProof="1"/>
              <a:t> class manages connections, groups and messaging</a:t>
            </a:r>
          </a:p>
          <a:p>
            <a:pPr lvl="1"/>
            <a:r>
              <a:rPr lang="en-US" sz="2800" noProof="1"/>
              <a:t>The </a:t>
            </a:r>
            <a:r>
              <a:rPr lang="en-US" sz="2800" b="1" noProof="1">
                <a:solidFill>
                  <a:schemeClr val="bg1"/>
                </a:solidFill>
              </a:rPr>
              <a:t>SendMessage</a:t>
            </a:r>
            <a:r>
              <a:rPr lang="en-US" sz="2800" noProof="1"/>
              <a:t> method can be called by any connected client</a:t>
            </a:r>
          </a:p>
          <a:p>
            <a:pPr lvl="2"/>
            <a:r>
              <a:rPr lang="en-US" sz="2600" noProof="1"/>
              <a:t>It sends the received message to all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38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5D586-978A-405D-A4D2-93CBAF2960FD}"/>
              </a:ext>
            </a:extLst>
          </p:cNvPr>
          <p:cNvSpPr txBox="1">
            <a:spLocks/>
          </p:cNvSpPr>
          <p:nvPr/>
        </p:nvSpPr>
        <p:spPr>
          <a:xfrm>
            <a:off x="919020" y="2379031"/>
            <a:ext cx="7539180" cy="18339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ChatHub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Hub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(string user, string message)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await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Clients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ReceiveMessage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user, message);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08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>
            <a:normAutofit/>
          </a:bodyPr>
          <a:lstStyle/>
          <a:p>
            <a:r>
              <a:rPr lang="en-US" sz="3400" b="1" noProof="1">
                <a:solidFill>
                  <a:schemeClr val="bg1"/>
                </a:solidFill>
              </a:rPr>
              <a:t>SignalR</a:t>
            </a:r>
            <a:r>
              <a:rPr lang="en-US" sz="3400" noProof="1"/>
              <a:t> code is asynchronous to ensure maximum scalability</a:t>
            </a:r>
          </a:p>
          <a:p>
            <a:pPr lvl="1"/>
            <a:r>
              <a:rPr lang="en-US" sz="3200" noProof="1"/>
              <a:t>Use await when calling </a:t>
            </a:r>
            <a:r>
              <a:rPr lang="en-US" sz="3200" b="1" noProof="1">
                <a:solidFill>
                  <a:schemeClr val="bg1"/>
                </a:solidFill>
              </a:rPr>
              <a:t>async</a:t>
            </a:r>
            <a:r>
              <a:rPr lang="en-US" sz="3200" noProof="1"/>
              <a:t> methods that depend on 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Async</a:t>
            </a:r>
            <a:r>
              <a:rPr lang="en-US" sz="3200" noProof="1"/>
              <a:t> methods can fail if the hub method completes first</a:t>
            </a:r>
          </a:p>
          <a:p>
            <a:r>
              <a:rPr lang="en-US" sz="3400" b="1" noProof="1">
                <a:solidFill>
                  <a:schemeClr val="bg1"/>
                </a:solidFill>
              </a:rPr>
              <a:t>Hub</a:t>
            </a:r>
            <a:r>
              <a:rPr lang="en-US" sz="3400" noProof="1"/>
              <a:t> methods can return any type and receive any parameters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handles serialization and deserialization</a:t>
            </a:r>
          </a:p>
          <a:p>
            <a:r>
              <a:rPr lang="en-US" sz="3400" b="1" noProof="1">
                <a:solidFill>
                  <a:schemeClr val="bg1"/>
                </a:solidFill>
              </a:rPr>
              <a:t>Hubs</a:t>
            </a:r>
            <a:r>
              <a:rPr lang="en-US" sz="3400" noProof="1"/>
              <a:t> are transient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Don’t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store state </a:t>
            </a:r>
            <a:r>
              <a:rPr lang="en-US" sz="3200" noProof="1"/>
              <a:t>in a property on the hub class</a:t>
            </a:r>
          </a:p>
          <a:p>
            <a:pPr lvl="1"/>
            <a:r>
              <a:rPr lang="en-US" sz="3200" noProof="1"/>
              <a:t>Every hub method call is executed on a </a:t>
            </a:r>
            <a:r>
              <a:rPr lang="en-US" sz="3200" b="1" noProof="1">
                <a:solidFill>
                  <a:schemeClr val="bg1"/>
                </a:solidFill>
              </a:rPr>
              <a:t>new hub instance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SignalR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39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2343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50AC2-48B3-4D56-ACD2-37116CF43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3EF2-3DE2-4701-9614-727803236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1DB9E-4605-4404-90FC-FBA398D7F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/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noProof="1"/>
              <a:t>Configuring </a:t>
            </a:r>
            <a:r>
              <a:rPr lang="en-US" sz="2800" b="1" noProof="1">
                <a:solidFill>
                  <a:schemeClr val="bg1"/>
                </a:solidFill>
              </a:rPr>
              <a:t>SignalR</a:t>
            </a:r>
            <a:r>
              <a:rPr lang="en-US" sz="2800" noProof="1"/>
              <a:t> in your application is pretty simple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40</a:t>
            </a:fld>
            <a:endParaRPr lang="en-US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9508EC-6478-445C-A4AC-C41895C1D007}"/>
              </a:ext>
            </a:extLst>
          </p:cNvPr>
          <p:cNvSpPr txBox="1">
            <a:spLocks/>
          </p:cNvSpPr>
          <p:nvPr/>
        </p:nvSpPr>
        <p:spPr>
          <a:xfrm>
            <a:off x="919019" y="2379031"/>
            <a:ext cx="10414265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Startup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ConfigureServices(IServiceCollection services)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services.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app, IHostingEnvironment env)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app.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(routes =&gt; routes.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MapHub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ChatHub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/chat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//Configure ChatHub endpoint</a:t>
            </a:r>
          </a:p>
          <a:p>
            <a:r>
              <a:rPr lang="bg-BG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86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186590"/>
          </a:xfrm>
        </p:spPr>
        <p:txBody>
          <a:bodyPr/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noProof="1"/>
              <a:t>Now the client-side </a:t>
            </a:r>
            <a:r>
              <a:rPr lang="en-US" sz="2800" b="1" noProof="1">
                <a:solidFill>
                  <a:schemeClr val="bg1"/>
                </a:solidFill>
              </a:rPr>
              <a:t>SignalR</a:t>
            </a:r>
            <a:r>
              <a:rPr lang="en-US" sz="2800" noProof="1"/>
              <a:t>. Replace the content of </a:t>
            </a:r>
            <a:r>
              <a:rPr lang="en-US" sz="2800" b="1" noProof="1">
                <a:solidFill>
                  <a:schemeClr val="bg1"/>
                </a:solidFill>
              </a:rPr>
              <a:t>Pages</a:t>
            </a:r>
            <a:r>
              <a:rPr lang="en-US" sz="2800" noProof="1"/>
              <a:t>/</a:t>
            </a:r>
            <a:r>
              <a:rPr lang="en-US" sz="2800" b="1" noProof="1">
                <a:solidFill>
                  <a:schemeClr val="bg1"/>
                </a:solidFill>
              </a:rPr>
              <a:t>Index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cshtml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41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2005490" y="2382715"/>
            <a:ext cx="8181020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@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page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&lt;div class="container"&gt;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class="input-holder"&gt;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&lt;div id="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username-holder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class="d-flex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&lt;div id="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message-holder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class="mt-3 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&lt;hr style="height: 5px;" class="bg-dark" /&gt;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id="messagesList"&gt;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&lt;script src="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~/lib/signalr/dist/browser/signalr.js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"&gt;&lt;/script&gt;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&lt;script src="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~/js/chat.js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848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186590"/>
          </a:xfrm>
        </p:spPr>
        <p:txBody>
          <a:bodyPr/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noProof="1"/>
              <a:t>Now the client-side </a:t>
            </a:r>
            <a:r>
              <a:rPr lang="en-US" sz="2800" b="1" noProof="1">
                <a:solidFill>
                  <a:schemeClr val="bg1"/>
                </a:solidFill>
              </a:rPr>
              <a:t>SignalR</a:t>
            </a:r>
            <a:r>
              <a:rPr lang="en-US" sz="2800" noProof="1"/>
              <a:t>. Replace the content of </a:t>
            </a:r>
            <a:r>
              <a:rPr lang="en-US" sz="2800" b="1" noProof="1">
                <a:solidFill>
                  <a:schemeClr val="bg1"/>
                </a:solidFill>
              </a:rPr>
              <a:t>Pages</a:t>
            </a:r>
            <a:r>
              <a:rPr lang="en-US" sz="2800" noProof="1"/>
              <a:t>/</a:t>
            </a:r>
            <a:r>
              <a:rPr lang="en-US" sz="2800" b="1" noProof="1">
                <a:solidFill>
                  <a:schemeClr val="bg1"/>
                </a:solidFill>
              </a:rPr>
              <a:t>Index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cshtml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42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964100" y="3332687"/>
            <a:ext cx="10263799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&lt;div class="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input-holder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id="username-holder" class="d-flex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&lt;h4&gt;Username: &lt;/h4&gt;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&lt;input class="ml-4 pl-3" type="text" id="userInput" placeholder="Username..." /&gt;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id="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message-holder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class="mt-3 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&lt;h4&gt;Message &lt;/h4&gt;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&lt;input class="w-75 ml-4 pl-3" type="text" id="messageInput" placeholder="Message..." /&gt;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&lt;button id="sendButton" class="ml-4 btn btn-dark"&gt;&lt;h5&gt;Send&lt;/h5&gt;&lt;/button&gt;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320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40506"/>
          </a:xfrm>
        </p:spPr>
        <p:txBody>
          <a:bodyPr>
            <a:normAutofit/>
          </a:bodyPr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  <a:p>
            <a:pPr lvl="1"/>
            <a:r>
              <a:rPr lang="en-US" sz="2800" noProof="1"/>
              <a:t>Now for the cherry of the cake – the </a:t>
            </a:r>
            <a:r>
              <a:rPr lang="en-US" sz="2800" b="1" noProof="1">
                <a:solidFill>
                  <a:schemeClr val="bg1"/>
                </a:solidFill>
              </a:rPr>
              <a:t>JavaScript</a:t>
            </a:r>
            <a:r>
              <a:rPr lang="en-US" sz="2800" noProof="1"/>
              <a:t> (Client) code</a:t>
            </a:r>
          </a:p>
          <a:p>
            <a:pPr lvl="1"/>
            <a:r>
              <a:rPr lang="en-US" sz="2800" noProof="1"/>
              <a:t>Create a </a:t>
            </a:r>
            <a:r>
              <a:rPr lang="en-US" sz="2800" b="1" noProof="1">
                <a:solidFill>
                  <a:schemeClr val="bg1"/>
                </a:solidFill>
              </a:rPr>
              <a:t>chat.js</a:t>
            </a:r>
            <a:r>
              <a:rPr lang="en-US" sz="2800" noProof="1"/>
              <a:t> file in the </a:t>
            </a:r>
            <a:r>
              <a:rPr lang="en-US" sz="2800" b="1" noProof="1">
                <a:solidFill>
                  <a:schemeClr val="bg1"/>
                </a:solidFill>
              </a:rPr>
              <a:t>wwwroot/js</a:t>
            </a:r>
            <a:r>
              <a:rPr lang="en-US" sz="2800" noProof="1"/>
              <a:t>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43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436623" y="3257395"/>
            <a:ext cx="11318754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var connection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HubConnectionBuilder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withUrl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/chat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").build();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 Receive Message Client event. This will trigger,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Back-End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calls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ReceiveMessage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method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connection.on("ReceiveMessage", function (user, message) { ... });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//An error handler for connection errors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connection.start().catch(function (err)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console.error(err.toString());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 Send Message DOM event. This will trigger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Back-End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method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document.getElementById("sendButton").addEventListener("click", function (event) { ... });</a:t>
            </a:r>
          </a:p>
        </p:txBody>
      </p:sp>
    </p:spTree>
    <p:extLst>
      <p:ext uri="{BB962C8B-B14F-4D97-AF65-F5344CB8AC3E}">
        <p14:creationId xmlns:p14="http://schemas.microsoft.com/office/powerpoint/2010/main" val="393582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03013"/>
          </a:xfrm>
        </p:spPr>
        <p:txBody>
          <a:bodyPr>
            <a:normAutofit/>
          </a:bodyPr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44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1269023" y="1735333"/>
            <a:ext cx="965395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connection.on("ReceiveMessage", function (user, message)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message.replace(/&amp;/g, "&amp;amp;").replace(/&lt;/g, "&amp;lt;").replace(/&gt;/g, "&amp;gt;");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encodedMsg =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+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+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]: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+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h3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messageElement.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textContent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encodedMsg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document.getElementById("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messagesList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appendChild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(messageElement);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45EBF3-D55C-4FA0-8A1C-BD8EEE5C6F9D}"/>
              </a:ext>
            </a:extLst>
          </p:cNvPr>
          <p:cNvSpPr txBox="1">
            <a:spLocks/>
          </p:cNvSpPr>
          <p:nvPr/>
        </p:nvSpPr>
        <p:spPr>
          <a:xfrm>
            <a:off x="1581584" y="4486849"/>
            <a:ext cx="9028831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document.getElementById("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sendButton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addEventListener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click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function (event)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user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getElementById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userInput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message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getElementById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messageInput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connection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invoke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user, message).catch(function (err)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console.error(err.toString());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event.preventDefault();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9501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3569307"/>
          </a:xfrm>
        </p:spPr>
        <p:txBody>
          <a:bodyPr>
            <a:normAutofit/>
          </a:bodyPr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  <a:p>
            <a:r>
              <a:rPr lang="en-US" sz="3000" noProof="1"/>
              <a:t>Test it out</a:t>
            </a:r>
          </a:p>
          <a:p>
            <a:pPr lvl="1"/>
            <a:r>
              <a:rPr lang="en-US" sz="2800" noProof="1"/>
              <a:t>Run the app</a:t>
            </a:r>
          </a:p>
          <a:p>
            <a:pPr lvl="1"/>
            <a:r>
              <a:rPr lang="en-US" sz="2800" noProof="1"/>
              <a:t>Open </a:t>
            </a:r>
            <a:r>
              <a:rPr lang="en-US" sz="2800" b="1" noProof="1">
                <a:solidFill>
                  <a:schemeClr val="bg1"/>
                </a:solidFill>
              </a:rPr>
              <a:t>2 browser instances</a:t>
            </a:r>
            <a:r>
              <a:rPr lang="en-US" sz="2800" noProof="1"/>
              <a:t> on the </a:t>
            </a:r>
            <a:r>
              <a:rPr lang="en-US" sz="2800" b="1" noProof="1">
                <a:solidFill>
                  <a:schemeClr val="bg1"/>
                </a:solidFill>
              </a:rPr>
              <a:t>URL</a:t>
            </a:r>
            <a:r>
              <a:rPr lang="en-US" sz="2800" noProof="1"/>
              <a:t> of the app</a:t>
            </a:r>
          </a:p>
          <a:p>
            <a:pPr lvl="1"/>
            <a:r>
              <a:rPr lang="en-US" sz="2800" noProof="1"/>
              <a:t>Enter a </a:t>
            </a:r>
            <a:r>
              <a:rPr lang="en-US" sz="2800" b="1" noProof="1">
                <a:solidFill>
                  <a:schemeClr val="bg1"/>
                </a:solidFill>
              </a:rPr>
              <a:t>Username</a:t>
            </a:r>
            <a:r>
              <a:rPr lang="en-US" sz="2800" noProof="1"/>
              <a:t> and a </a:t>
            </a:r>
            <a:r>
              <a:rPr lang="en-US" sz="2800" b="1" noProof="1">
                <a:solidFill>
                  <a:schemeClr val="bg1"/>
                </a:solidFill>
              </a:rPr>
              <a:t>Message</a:t>
            </a:r>
            <a:r>
              <a:rPr lang="en-US" sz="2800" noProof="1"/>
              <a:t>,</a:t>
            </a:r>
            <a:r>
              <a:rPr lang="en-US" sz="2800" b="1" noProof="1">
                <a:solidFill>
                  <a:schemeClr val="bg1"/>
                </a:solidFill>
              </a:rPr>
              <a:t> </a:t>
            </a:r>
            <a:r>
              <a:rPr lang="en-US" sz="2800" noProof="1"/>
              <a:t>on one of the browsers, and </a:t>
            </a:r>
            <a:r>
              <a:rPr lang="en-US" sz="2800" b="1" noProof="1">
                <a:solidFill>
                  <a:schemeClr val="bg1"/>
                </a:solidFill>
              </a:rPr>
              <a:t>send</a:t>
            </a:r>
            <a:r>
              <a:rPr lang="en-US" sz="2800" noProof="1"/>
              <a:t> it</a:t>
            </a:r>
          </a:p>
          <a:p>
            <a:pPr lvl="1"/>
            <a:r>
              <a:rPr lang="en-US" sz="2800" noProof="1"/>
              <a:t>Check the other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45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2BAD8-2D2D-4BF3-A0B1-D4777D4F4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1077"/>
          <a:stretch/>
        </p:blipFill>
        <p:spPr>
          <a:xfrm>
            <a:off x="1745541" y="4683440"/>
            <a:ext cx="87009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C4282-83B2-4DE6-8572-1AD12B72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771" y="5021348"/>
            <a:ext cx="10961783" cy="768084"/>
          </a:xfrm>
        </p:spPr>
        <p:txBody>
          <a:bodyPr/>
          <a:lstStyle/>
          <a:p>
            <a:r>
              <a:rPr lang="en-US" noProof="1"/>
              <a:t>Extending the Chat with Real 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1112C-EEF9-4D30-977D-46308BDB1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771" y="5806961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161-40BC-4537-84C1-07E8520F5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4" y="687968"/>
            <a:ext cx="73479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99D16-B9BD-4933-AD01-536C8DE75A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743"/>
            <a:ext cx="2790356" cy="3425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544AD-C5C9-4D2E-B7B2-476346B5A7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8969" y="867743"/>
            <a:ext cx="2790356" cy="34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367363"/>
            <a:ext cx="7766664" cy="219258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Real Time Applications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Live Communication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Web Communication Fundamentals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SignalR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51B88-277A-4414-86A5-337162C4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16" y="1449815"/>
            <a:ext cx="3115916" cy="48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4F615-D762-4C0E-9CE1-7ABC0659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Real-Time Applications </a:t>
            </a:r>
            <a:r>
              <a:rPr lang="en-US" dirty="0"/>
              <a:t>are essentially </a:t>
            </a:r>
            <a:r>
              <a:rPr lang="en-US" b="1" dirty="0">
                <a:solidFill>
                  <a:schemeClr val="bg1"/>
                </a:solidFill>
              </a:rPr>
              <a:t>live communication </a:t>
            </a:r>
            <a:r>
              <a:rPr lang="en-US" dirty="0"/>
              <a:t>apps</a:t>
            </a:r>
          </a:p>
          <a:p>
            <a:pPr lvl="1"/>
            <a:r>
              <a:rPr lang="en-US" dirty="0"/>
              <a:t>They function within a time frame usually sensed as immediate</a:t>
            </a:r>
          </a:p>
          <a:p>
            <a:pPr lvl="1"/>
            <a:r>
              <a:rPr lang="en-US" dirty="0"/>
              <a:t>They have two-way communication between client and server</a:t>
            </a:r>
          </a:p>
          <a:p>
            <a:r>
              <a:rPr lang="en-US" b="1" dirty="0">
                <a:solidFill>
                  <a:schemeClr val="bg1"/>
                </a:solidFill>
              </a:rPr>
              <a:t>Real-Time Application </a:t>
            </a:r>
            <a:r>
              <a:rPr lang="en-US" dirty="0"/>
              <a:t>are used in many cases:</a:t>
            </a:r>
          </a:p>
          <a:p>
            <a:pPr lvl="1"/>
            <a:r>
              <a:rPr lang="en-US" dirty="0"/>
              <a:t>Gaming</a:t>
            </a:r>
          </a:p>
          <a:p>
            <a:pPr lvl="1"/>
            <a:r>
              <a:rPr lang="en-US" dirty="0"/>
              <a:t>Auctions, Betting</a:t>
            </a:r>
            <a:endParaRPr lang="bg-BG" dirty="0"/>
          </a:p>
          <a:p>
            <a:pPr lvl="1"/>
            <a:r>
              <a:rPr lang="en-US" dirty="0"/>
              <a:t>Stock quotes, Crypto</a:t>
            </a:r>
          </a:p>
          <a:p>
            <a:pPr lvl="1"/>
            <a:r>
              <a:rPr lang="en-US" dirty="0"/>
              <a:t>Email clients</a:t>
            </a:r>
          </a:p>
          <a:p>
            <a:pPr lvl="1"/>
            <a:r>
              <a:rPr lang="en-US" dirty="0"/>
              <a:t>Social media</a:t>
            </a:r>
            <a:r>
              <a:rPr lang="bg-BG" dirty="0"/>
              <a:t>, </a:t>
            </a:r>
            <a:r>
              <a:rPr lang="en-US" dirty="0"/>
              <a:t>Chats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A4D2-78BB-48F7-911F-F8A9698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6DA1-BA59-474C-B039-9A44AFE7B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real-time app">
            <a:extLst>
              <a:ext uri="{FF2B5EF4-FFF2-40B4-BE49-F238E27FC236}">
                <a16:creationId xmlns:a16="http://schemas.microsoft.com/office/drawing/2014/main" id="{0CFD21CE-29F8-4E47-BA62-0E2D88CF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26" y="3614573"/>
            <a:ext cx="4272741" cy="27826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4F615-D762-4C0E-9CE1-7ABC0659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RTAs</a:t>
            </a:r>
            <a:r>
              <a:rPr lang="en-US" sz="3200" dirty="0"/>
              <a:t> use live communication to optimize functionality</a:t>
            </a:r>
          </a:p>
          <a:p>
            <a:pPr lvl="1"/>
            <a:r>
              <a:rPr lang="en-US" sz="3000" dirty="0"/>
              <a:t>This makes them more interactive and comfortable to use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Live communication </a:t>
            </a:r>
            <a:r>
              <a:rPr lang="en-US" sz="3200" dirty="0"/>
              <a:t>often requires additional web protocols</a:t>
            </a:r>
          </a:p>
          <a:p>
            <a:pPr lvl="1"/>
            <a:r>
              <a:rPr lang="en-US" sz="2800" dirty="0"/>
              <a:t>Like the </a:t>
            </a:r>
            <a:r>
              <a:rPr lang="en-US" sz="2800" b="1" dirty="0">
                <a:solidFill>
                  <a:schemeClr val="bg1"/>
                </a:solidFill>
              </a:rPr>
              <a:t>WebSocket</a:t>
            </a:r>
            <a:r>
              <a:rPr lang="en-US" sz="2800" dirty="0"/>
              <a:t> communication protocol for example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Live communication </a:t>
            </a:r>
            <a:r>
              <a:rPr lang="en-US" sz="3200" dirty="0"/>
              <a:t>requires some, unnatural for </a:t>
            </a: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, processes</a:t>
            </a:r>
          </a:p>
          <a:p>
            <a:pPr lvl="1"/>
            <a:r>
              <a:rPr lang="en-US" sz="3000" dirty="0"/>
              <a:t>Server </a:t>
            </a:r>
            <a:r>
              <a:rPr lang="en-US" sz="3000" b="1" dirty="0">
                <a:solidFill>
                  <a:schemeClr val="bg1"/>
                </a:solidFill>
              </a:rPr>
              <a:t>sending</a:t>
            </a:r>
            <a:r>
              <a:rPr lang="en-US" sz="3000" dirty="0"/>
              <a:t> data </a:t>
            </a:r>
            <a:r>
              <a:rPr lang="en-US" sz="3000" b="1" dirty="0">
                <a:solidFill>
                  <a:schemeClr val="bg1"/>
                </a:solidFill>
              </a:rPr>
              <a:t>without</a:t>
            </a:r>
            <a:r>
              <a:rPr lang="en-US" sz="3000" dirty="0"/>
              <a:t> the Client </a:t>
            </a:r>
            <a:r>
              <a:rPr lang="en-US" sz="3000" b="1" dirty="0">
                <a:solidFill>
                  <a:schemeClr val="bg1"/>
                </a:solidFill>
              </a:rPr>
              <a:t>requesting</a:t>
            </a:r>
            <a:r>
              <a:rPr lang="en-US" sz="3000" dirty="0"/>
              <a:t> it</a:t>
            </a:r>
          </a:p>
          <a:p>
            <a:pPr lvl="2"/>
            <a:r>
              <a:rPr lang="en-US" sz="2800" dirty="0"/>
              <a:t>This feature is also known as </a:t>
            </a:r>
            <a:r>
              <a:rPr lang="en-US" sz="2800" b="1" dirty="0">
                <a:solidFill>
                  <a:schemeClr val="bg1"/>
                </a:solidFill>
              </a:rPr>
              <a:t>Server Push </a:t>
            </a:r>
            <a:r>
              <a:rPr lang="en-US" sz="2800" dirty="0"/>
              <a:t>– it is included in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</a:p>
          <a:p>
            <a:pPr lvl="1"/>
            <a:r>
              <a:rPr lang="en-US" sz="3000" dirty="0"/>
              <a:t>Two-way data transfer over a single connection (</a:t>
            </a:r>
            <a:r>
              <a:rPr lang="en-US" sz="3000" b="1" dirty="0">
                <a:solidFill>
                  <a:schemeClr val="bg1"/>
                </a:solidFill>
              </a:rPr>
              <a:t>Full-Duplex</a:t>
            </a:r>
            <a:r>
              <a:rPr lang="en-US" sz="30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A4D2-78BB-48F7-911F-F8A9698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6DA1-BA59-474C-B039-9A44AFE7B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15B28-20ED-4945-A367-23579AE1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RTAs</a:t>
            </a:r>
            <a:r>
              <a:rPr lang="en-US" dirty="0"/>
              <a:t> solve many problems in the web applications world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Fast Information delivery</a:t>
            </a:r>
          </a:p>
          <a:p>
            <a:pPr lvl="2"/>
            <a:r>
              <a:rPr lang="en-US" dirty="0"/>
              <a:t>Imagine having to refresh a page to check actual live data</a:t>
            </a:r>
          </a:p>
          <a:p>
            <a:pPr lvl="2"/>
            <a:r>
              <a:rPr lang="en-US" dirty="0"/>
              <a:t>This would be catastrophic for crypto apps / betting apps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Interactivity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Comfort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Usability</a:t>
            </a:r>
          </a:p>
          <a:p>
            <a:pPr lvl="2"/>
            <a:r>
              <a:rPr lang="en-US" dirty="0"/>
              <a:t>Imagine having to refresh a chat to check if your friend sent a </a:t>
            </a:r>
            <a:br>
              <a:rPr lang="en-US" dirty="0"/>
            </a:br>
            <a:r>
              <a:rPr lang="en-US" dirty="0"/>
              <a:t>message</a:t>
            </a:r>
          </a:p>
          <a:p>
            <a:pPr lvl="2"/>
            <a:r>
              <a:rPr lang="en-US" dirty="0"/>
              <a:t>Your clients won’t be satisfied with such functionality needs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5D533-104A-4AAE-A0B4-D504A436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47F5-4FFF-43E6-A3EC-D90DF9A579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206A0-9E9A-4F00-BCD0-2B19038AC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Live communication </a:t>
            </a:r>
            <a:r>
              <a:rPr lang="en-US" sz="3000" dirty="0"/>
              <a:t>is currently a very common thing</a:t>
            </a:r>
          </a:p>
          <a:p>
            <a:pPr lvl="1"/>
            <a:r>
              <a:rPr lang="en-US" sz="2800" dirty="0"/>
              <a:t>In fact, you are probably watching a </a:t>
            </a:r>
            <a:r>
              <a:rPr lang="en-US" sz="2800" b="1" dirty="0">
                <a:solidFill>
                  <a:schemeClr val="bg1"/>
                </a:solidFill>
              </a:rPr>
              <a:t>live-stream</a:t>
            </a:r>
            <a:r>
              <a:rPr lang="en-US" sz="2800" dirty="0"/>
              <a:t> at the moment</a:t>
            </a:r>
          </a:p>
          <a:p>
            <a:pPr lvl="1"/>
            <a:r>
              <a:rPr lang="en-US" sz="2800" dirty="0"/>
              <a:t>This is also considered live communication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Live communication </a:t>
            </a:r>
            <a:r>
              <a:rPr lang="en-US" sz="3000" dirty="0"/>
              <a:t>is probably used the most in the gaming industry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Multiplayer Games </a:t>
            </a:r>
            <a:r>
              <a:rPr lang="en-US" sz="2800" dirty="0"/>
              <a:t>need a live connection with players</a:t>
            </a:r>
          </a:p>
          <a:p>
            <a:pPr lvl="2"/>
            <a:r>
              <a:rPr lang="en-US" sz="2600" dirty="0"/>
              <a:t>There are many in-game events that require this feature</a:t>
            </a:r>
          </a:p>
          <a:p>
            <a:pPr lvl="2"/>
            <a:r>
              <a:rPr lang="en-US" sz="2600" dirty="0"/>
              <a:t>It won’t be very appropriate for players to restart the game just to realize </a:t>
            </a:r>
            <a:br>
              <a:rPr lang="en-US" sz="2600" dirty="0"/>
            </a:br>
            <a:r>
              <a:rPr lang="en-US" sz="2600" dirty="0"/>
              <a:t>they lost</a:t>
            </a:r>
          </a:p>
          <a:p>
            <a:pPr lvl="1"/>
            <a:r>
              <a:rPr lang="en-US" sz="2800" dirty="0"/>
              <a:t>Even the simplest online game of </a:t>
            </a:r>
            <a:r>
              <a:rPr lang="en-US" sz="2800" b="1" dirty="0">
                <a:solidFill>
                  <a:schemeClr val="bg1"/>
                </a:solidFill>
              </a:rPr>
              <a:t>Chess</a:t>
            </a:r>
            <a:r>
              <a:rPr lang="en-US" sz="2800" dirty="0"/>
              <a:t> uses </a:t>
            </a:r>
            <a:r>
              <a:rPr lang="en-US" sz="2800" b="1" dirty="0">
                <a:solidFill>
                  <a:schemeClr val="bg1"/>
                </a:solidFill>
              </a:rPr>
              <a:t>live 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93E449-D0C2-4F64-8926-0BC6ADC2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97141-B2F9-4E44-950D-C4BFECBFD4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1C680-B3B3-4BA3-865C-7600CD76C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3"/>
            <a:ext cx="10961783" cy="768084"/>
          </a:xfrm>
        </p:spPr>
        <p:txBody>
          <a:bodyPr/>
          <a:lstStyle/>
          <a:p>
            <a:r>
              <a:rPr lang="en-US" dirty="0"/>
              <a:t>Web Communication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850B9A-C221-41F9-AE7F-F8E6F7CE2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955" y="5771847"/>
            <a:ext cx="11253420" cy="499819"/>
          </a:xfrm>
        </p:spPr>
        <p:txBody>
          <a:bodyPr/>
          <a:lstStyle/>
          <a:p>
            <a:r>
              <a:rPr lang="en-US" dirty="0"/>
              <a:t>Polling, Server-Sent Events, Remote Procedure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2CAD-3B3A-4D63-9502-293A5D8CA3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B5727E09-F75C-4623-A1CF-9950671F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57750" y="1397037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11341</TotalTime>
  <Words>2536</Words>
  <Application>Microsoft Office PowerPoint</Application>
  <PresentationFormat>Широк екран</PresentationFormat>
  <Paragraphs>467</Paragraphs>
  <Slides>52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ASP.NET Core SignalR</vt:lpstr>
      <vt:lpstr>Table of Contents</vt:lpstr>
      <vt:lpstr>Have a Question?</vt:lpstr>
      <vt:lpstr>Презентация на PowerPoint</vt:lpstr>
      <vt:lpstr>Real-Time Applications</vt:lpstr>
      <vt:lpstr>Real-Time Applications</vt:lpstr>
      <vt:lpstr>Real-Time Applications</vt:lpstr>
      <vt:lpstr>Real-Time Applications</vt:lpstr>
      <vt:lpstr>Презентация на PowerPoint</vt:lpstr>
      <vt:lpstr>Polling</vt:lpstr>
      <vt:lpstr>Polling</vt:lpstr>
      <vt:lpstr>Short Polling – Process Explained</vt:lpstr>
      <vt:lpstr>Презентация на PowerPoint</vt:lpstr>
      <vt:lpstr>Long Polling – Process Explained</vt:lpstr>
      <vt:lpstr>Презентация на PowerPoint</vt:lpstr>
      <vt:lpstr>Server-Sent Events</vt:lpstr>
      <vt:lpstr>Презентация на PowerPoint</vt:lpstr>
      <vt:lpstr>WebSocket</vt:lpstr>
      <vt:lpstr>WebSocket</vt:lpstr>
      <vt:lpstr>Презентация на PowerPoint</vt:lpstr>
      <vt:lpstr>Remote Procedure Call</vt:lpstr>
      <vt:lpstr>Remote Procedure Call</vt:lpstr>
      <vt:lpstr>Презентация на PowerPoint</vt:lpstr>
      <vt:lpstr>ASP.NET Core SignalR</vt:lpstr>
      <vt:lpstr>ASP.NET Core SignalR</vt:lpstr>
      <vt:lpstr>ASP.NET Core SignalR</vt:lpstr>
      <vt:lpstr>ASP.NET Core SignalR Hubs</vt:lpstr>
      <vt:lpstr>ASP.NET Core SignalR Hubs</vt:lpstr>
      <vt:lpstr>MessagePack</vt:lpstr>
      <vt:lpstr>ASP.NET Core SignalR Hubs</vt:lpstr>
      <vt:lpstr>ASP.NET Core SignalR Hubs</vt:lpstr>
      <vt:lpstr>ASP.NET Core SignalR Hubs</vt:lpstr>
      <vt:lpstr>ASP.NET Core SignalR Hubs</vt:lpstr>
      <vt:lpstr>Презентация на PowerPoint</vt:lpstr>
      <vt:lpstr>Презентация на PowerPoint</vt:lpstr>
      <vt:lpstr>Including SignalR in ASP.NET Core</vt:lpstr>
      <vt:lpstr>Including SignalR in ASP.NET Core</vt:lpstr>
      <vt:lpstr>Including SignalR in ASP.NET Core</vt:lpstr>
      <vt:lpstr>SignalR Notes</vt:lpstr>
      <vt:lpstr>Including SignalR in ASP.NET Core</vt:lpstr>
      <vt:lpstr>Including SignalR in ASP.NET Core</vt:lpstr>
      <vt:lpstr>Including SignalR in ASP.NET Core</vt:lpstr>
      <vt:lpstr>Including SignalR in ASP.NET Core</vt:lpstr>
      <vt:lpstr>Including SignalR in ASP.NET Core</vt:lpstr>
      <vt:lpstr>Including SignalR in ASP.NET Core</vt:lpstr>
      <vt:lpstr>Презентация на PowerPoint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123</cp:lastModifiedBy>
  <cp:revision>7164</cp:revision>
  <dcterms:created xsi:type="dcterms:W3CDTF">2018-05-23T13:08:44Z</dcterms:created>
  <dcterms:modified xsi:type="dcterms:W3CDTF">2018-12-14T13:11:51Z</dcterms:modified>
</cp:coreProperties>
</file>